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7"/>
  </p:notesMasterIdLst>
  <p:handoutMasterIdLst>
    <p:handoutMasterId r:id="rId18"/>
  </p:handoutMasterIdLst>
  <p:sldIdLst>
    <p:sldId id="275" r:id="rId2"/>
    <p:sldId id="276" r:id="rId3"/>
    <p:sldId id="277" r:id="rId4"/>
    <p:sldId id="278" r:id="rId5"/>
    <p:sldId id="313" r:id="rId6"/>
    <p:sldId id="309" r:id="rId7"/>
    <p:sldId id="310" r:id="rId8"/>
    <p:sldId id="315" r:id="rId9"/>
    <p:sldId id="316" r:id="rId10"/>
    <p:sldId id="296" r:id="rId11"/>
    <p:sldId id="257" r:id="rId12"/>
    <p:sldId id="291" r:id="rId13"/>
    <p:sldId id="292" r:id="rId14"/>
    <p:sldId id="293" r:id="rId15"/>
    <p:sldId id="294" r:id="rId16"/>
  </p:sldIdLst>
  <p:sldSz cx="9144000" cy="6858000" type="screen4x3"/>
  <p:notesSz cx="9982200" cy="6797675"/>
  <p:custShowLst>
    <p:custShow name="první přednáška" id="0">
      <p:sldLst/>
    </p:custShow>
    <p:custShow name="druhá přednáška" id="1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  <p:sld r:id="rId11"/>
        <p:sld r:id="rId12"/>
        <p:sld r:id="rId13"/>
        <p:sld r:id="rId14"/>
        <p:sld r:id="rId15"/>
        <p:sld r:id="rId16"/>
      </p:sldLst>
    </p:custShow>
  </p:custShow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FF00"/>
    <a:srgbClr val="99FF33"/>
    <a:srgbClr val="0000F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72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32" d="100"/>
          <a:sy n="132" d="100"/>
        </p:scale>
        <p:origin x="-558" y="-84"/>
      </p:cViewPr>
      <p:guideLst>
        <p:guide orient="horz" pos="2141"/>
        <p:guide pos="3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cs-CZ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54675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1477C486-12BC-4AFB-BFA9-256FBF019D2F}" type="datetime1">
              <a:rPr lang="cs-CZ"/>
              <a:pPr/>
              <a:t>3.12.2013</a:t>
            </a:fld>
            <a:endParaRPr lang="cs-CZ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cs-CZ"/>
              <a:t>Základy počítačové grafiky</a:t>
            </a:r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54675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5B19AD14-3337-47CB-8C23-2044EA46AE0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160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54675" y="0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03B36967-2476-44F3-BB9A-214945065824}" type="datetime1">
              <a:rPr lang="cs-CZ"/>
              <a:pPr/>
              <a:t>3.12.2013</a:t>
            </a:fld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92475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8538" y="3228975"/>
            <a:ext cx="7985125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r>
              <a:rPr lang="en-US"/>
              <a:t>Základy počítačové grafiky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54675" y="6456363"/>
            <a:ext cx="4325938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D60225C-BD85-4C56-A329-CC8EB41AAC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69167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E6B935C-F696-445B-A019-703284B0B1FB}" type="datetime1">
              <a:rPr lang="cs-CZ"/>
              <a:pPr/>
              <a:t>3.12.2013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Základy počítačové grafiky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F704B1-FAD6-4498-9322-915EF89C85AF}" type="slidenum">
              <a:rPr lang="en-US"/>
              <a:pPr/>
              <a:t>15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odvození bude lepší psát na tabuli</a:t>
            </a:r>
          </a:p>
          <a:p>
            <a:r>
              <a:rPr lang="cs-CZ"/>
              <a:t>reálný algoritmus by rozlišoval 8 případů podle toho, ke které ose je úsečka přikloněna (podle úhlu)</a:t>
            </a:r>
          </a:p>
          <a:p>
            <a:r>
              <a:rPr lang="cs-CZ"/>
              <a:t>v praxi se používají rychlejší celočíselné algoritmy.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27651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7652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765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20938"/>
            <a:ext cx="7772400" cy="1736725"/>
          </a:xfrm>
        </p:spPr>
        <p:txBody>
          <a:bodyPr anchor="b" anchorCtr="1"/>
          <a:lstStyle>
            <a:lvl1pPr>
              <a:defRPr sz="5400" b="1">
                <a:latin typeface="Verdana" pitchFamily="34" charset="0"/>
              </a:defRPr>
            </a:lvl1pPr>
          </a:lstStyle>
          <a:p>
            <a:pPr lvl="0"/>
            <a:r>
              <a:rPr lang="en-US" noProof="0" smtClean="0"/>
              <a:t>Klepnutím lze upravit styl předlohy nadpisů.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7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1C2A5-9731-49A4-A361-FA0E60BD44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527003"/>
      </p:ext>
    </p:extLst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32588" y="274638"/>
            <a:ext cx="2160587" cy="5962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50825" y="274638"/>
            <a:ext cx="6329363" cy="59626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567A93-1A8D-49EF-B320-A6ACC3D22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19315"/>
      </p:ext>
    </p:extLst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4244975" cy="5040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196975"/>
            <a:ext cx="4244975" cy="5040313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49E0789E-CAF2-460D-A4DE-DB70A30E9B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80169"/>
      </p:ext>
    </p:extLst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250825" y="1196975"/>
            <a:ext cx="8642350" cy="504031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EB5F0985-0CEB-4814-84E9-B538A85DDC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71902"/>
      </p:ext>
    </p:extLst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4244975" cy="5040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50403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315E7EAF-BA34-4ACA-BC1A-39743A832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58560"/>
      </p:ext>
    </p:extLst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7778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250825" y="1196975"/>
            <a:ext cx="8642350" cy="24431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0825" y="3792538"/>
            <a:ext cx="8642350" cy="24447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>
          <a:xfrm>
            <a:off x="250825" y="6381750"/>
            <a:ext cx="5768975" cy="3238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>
          <a:xfrm>
            <a:off x="6732588" y="6381750"/>
            <a:ext cx="2133600" cy="312738"/>
          </a:xfrm>
        </p:spPr>
        <p:txBody>
          <a:bodyPr/>
          <a:lstStyle>
            <a:lvl1pPr>
              <a:defRPr/>
            </a:lvl1pPr>
          </a:lstStyle>
          <a:p>
            <a:fld id="{AB62AFF0-ABBB-4F0A-9B4E-497EBC9499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4755"/>
      </p:ext>
    </p:extLst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056A96-5CA5-4038-876E-9215E5963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0715"/>
      </p:ext>
    </p:extLst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F3F20F-719A-4768-A645-9667FF830D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345247"/>
      </p:ext>
    </p:extLst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0825" y="1196975"/>
            <a:ext cx="424497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24497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500082-26BB-425B-B53C-A7C4305E7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19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C9744D-CD66-42DB-83E5-9111DF4A6D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10383"/>
      </p:ext>
    </p:extLst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80EAA-E5EF-45AE-8510-76B09DF255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73765"/>
      </p:ext>
    </p:extLst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53F87A-0DFC-4A25-8FE2-8A68EF34F2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7040"/>
      </p:ext>
    </p:extLst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09CB48-8318-4B43-938A-B15BFAAF33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80476"/>
      </p:ext>
    </p:extLst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AECD56-5E67-40F7-A5AF-D25609273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63510"/>
      </p:ext>
    </p:extLst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6627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628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66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74638"/>
            <a:ext cx="8642350" cy="7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Klepnutím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upravit</a:t>
            </a:r>
            <a:r>
              <a:rPr lang="en-US" dirty="0" smtClean="0"/>
              <a:t> </a:t>
            </a:r>
            <a:r>
              <a:rPr lang="en-US" dirty="0" err="1" smtClean="0"/>
              <a:t>styl</a:t>
            </a:r>
            <a:r>
              <a:rPr lang="en-US" dirty="0" smtClean="0"/>
              <a:t> </a:t>
            </a:r>
            <a:r>
              <a:rPr lang="en-US" dirty="0" err="1" smtClean="0"/>
              <a:t>předlohy</a:t>
            </a:r>
            <a:r>
              <a:rPr lang="en-US" dirty="0" smtClean="0"/>
              <a:t> </a:t>
            </a:r>
            <a:r>
              <a:rPr lang="en-US" dirty="0" err="1" smtClean="0"/>
              <a:t>nadpisů</a:t>
            </a:r>
            <a:r>
              <a:rPr lang="en-US" dirty="0" smtClean="0"/>
              <a:t>.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196975"/>
            <a:ext cx="864235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err="1" smtClean="0"/>
              <a:t>Klepnutím</a:t>
            </a:r>
            <a:r>
              <a:rPr lang="en-US" dirty="0" smtClean="0"/>
              <a:t> </a:t>
            </a:r>
            <a:r>
              <a:rPr lang="en-US" dirty="0" err="1" smtClean="0"/>
              <a:t>lze</a:t>
            </a:r>
            <a:r>
              <a:rPr lang="en-US" dirty="0" smtClean="0"/>
              <a:t> </a:t>
            </a:r>
            <a:r>
              <a:rPr lang="en-US" dirty="0" err="1" smtClean="0"/>
              <a:t>upravit</a:t>
            </a:r>
            <a:r>
              <a:rPr lang="en-US" dirty="0" smtClean="0"/>
              <a:t> </a:t>
            </a:r>
            <a:r>
              <a:rPr lang="en-US" dirty="0" err="1" smtClean="0"/>
              <a:t>styly</a:t>
            </a:r>
            <a:r>
              <a:rPr lang="en-US" dirty="0" smtClean="0"/>
              <a:t> </a:t>
            </a:r>
            <a:r>
              <a:rPr lang="en-US" dirty="0" err="1" smtClean="0"/>
              <a:t>předlohy</a:t>
            </a:r>
            <a:r>
              <a:rPr lang="en-US" dirty="0" smtClean="0"/>
              <a:t> </a:t>
            </a:r>
            <a:r>
              <a:rPr lang="en-US" dirty="0" err="1" smtClean="0"/>
              <a:t>textu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Druhá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2"/>
            <a:r>
              <a:rPr lang="en-US" dirty="0" err="1" smtClean="0"/>
              <a:t>Třetí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3"/>
            <a:r>
              <a:rPr lang="en-US" dirty="0" err="1" smtClean="0"/>
              <a:t>Čtvrtá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  <a:p>
            <a:pPr lvl="4"/>
            <a:r>
              <a:rPr lang="en-US" dirty="0" err="1" smtClean="0"/>
              <a:t>Pátá</a:t>
            </a:r>
            <a:r>
              <a:rPr lang="en-US" dirty="0" smtClean="0"/>
              <a:t> </a:t>
            </a:r>
            <a:r>
              <a:rPr lang="en-US" dirty="0" err="1" smtClean="0"/>
              <a:t>úroveň</a:t>
            </a:r>
            <a:endParaRPr lang="en-US" dirty="0" smtClean="0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381750"/>
            <a:ext cx="5768975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cs-CZ" smtClean="0"/>
              <a:t>Základy počítačové grafiky, Helena Novotná, podzim 2013</a:t>
            </a:r>
            <a:endParaRPr lang="en-US" dirty="0"/>
          </a:p>
        </p:txBody>
      </p:sp>
      <p:sp>
        <p:nvSpPr>
          <p:cNvPr id="266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2588" y="6381750"/>
            <a:ext cx="213360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51C9876-BFA7-4A29-A0F9-244CA9EC180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2000"/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6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2000"/>
                        <p:tgtEl>
                          <p:spTgt spid="266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632" grpId="0"/>
      <p:bldP spid="26633" grpId="0"/>
    </p:bld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Æ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ahoma" pitchFamily="34" charset="0"/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Tahoma" pitchFamily="34" charset="0"/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Grafické formáty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Konverze grafických dat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61E8BE-3854-4B65-BA8B-B4FC1560BCD5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Konverze grafických dat</a:t>
            </a: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= převod jednoho grafického formátu na jiný</a:t>
            </a:r>
          </a:p>
          <a:p>
            <a:r>
              <a:rPr lang="cs-CZ"/>
              <a:t>Proč?</a:t>
            </a:r>
          </a:p>
          <a:p>
            <a:pPr lvl="1"/>
            <a:r>
              <a:rPr lang="cs-CZ"/>
              <a:t>program nezvládá původní  formát dat</a:t>
            </a:r>
          </a:p>
          <a:p>
            <a:pPr lvl="1"/>
            <a:r>
              <a:rPr lang="cs-CZ"/>
              <a:t>použití vektorových dat v rastrovém programu a naopak</a:t>
            </a:r>
          </a:p>
          <a:p>
            <a:r>
              <a:rPr lang="cs-CZ"/>
              <a:t>Jak?</a:t>
            </a:r>
          </a:p>
          <a:p>
            <a:pPr lvl="1"/>
            <a:r>
              <a:rPr lang="cs-CZ"/>
              <a:t>export/import v grafickém programu</a:t>
            </a:r>
          </a:p>
          <a:p>
            <a:pPr lvl="1"/>
            <a:r>
              <a:rPr lang="cs-CZ"/>
              <a:t>speciální programy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8F3E51-900B-41B2-8BE6-5B806B8D3D05}" type="slidenum">
              <a:rPr lang="en-US"/>
              <a:pPr/>
              <a:t>12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Konverze mezi rastrovými formáty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možné problémy:</a:t>
            </a:r>
          </a:p>
          <a:p>
            <a:pPr lvl="1"/>
            <a:r>
              <a:rPr lang="cs-CZ" dirty="0"/>
              <a:t>originál má víc barev než výstupní formát</a:t>
            </a:r>
          </a:p>
          <a:p>
            <a:pPr lvl="1"/>
            <a:r>
              <a:rPr lang="cs-CZ" dirty="0"/>
              <a:t>nestejná </a:t>
            </a:r>
            <a:r>
              <a:rPr lang="cs-CZ" dirty="0" smtClean="0"/>
              <a:t>výstupní velikost</a:t>
            </a:r>
            <a:endParaRPr lang="cs-CZ" dirty="0"/>
          </a:p>
          <a:p>
            <a:pPr lvl="1"/>
            <a:r>
              <a:rPr lang="cs-CZ" dirty="0"/>
              <a:t>!!dělat na kopii souboru!!</a:t>
            </a:r>
            <a:endParaRPr lang="en-US" dirty="0"/>
          </a:p>
        </p:txBody>
      </p:sp>
      <p:pic>
        <p:nvPicPr>
          <p:cNvPr id="147460" name="Picture 4" descr="šip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263" y="4510088"/>
            <a:ext cx="3854450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1" name="Picture 5" descr="šip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284538"/>
            <a:ext cx="142875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462" name="Picture 6" descr="šipka_zvětšená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508500"/>
            <a:ext cx="38544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463" name="Picture 7" descr="šipka_zvětšená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913" y="2565400"/>
            <a:ext cx="38608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47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/>
              <a:t>Konverze mezi vektorovými formáty</a:t>
            </a:r>
            <a:endParaRPr lang="en-US" sz="400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problémy:</a:t>
            </a:r>
          </a:p>
          <a:p>
            <a:pPr lvl="1"/>
            <a:r>
              <a:rPr lang="cs-CZ"/>
              <a:t>nestejně velká množina základních prvků</a:t>
            </a:r>
          </a:p>
          <a:p>
            <a:pPr lvl="1"/>
            <a:r>
              <a:rPr lang="cs-CZ"/>
              <a:t>nestejná interpretace vzdálenosti a vztažných bodů</a:t>
            </a:r>
            <a:endParaRPr lang="en-US"/>
          </a:p>
        </p:txBody>
      </p:sp>
      <p:sp>
        <p:nvSpPr>
          <p:cNvPr id="11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12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21D9D0-8575-416C-867B-86209383C498}" type="slidenum">
              <a:rPr lang="en-US"/>
              <a:pPr/>
              <a:t>13</a:t>
            </a:fld>
            <a:endParaRPr lang="en-US"/>
          </a:p>
        </p:txBody>
      </p:sp>
      <p:pic>
        <p:nvPicPr>
          <p:cNvPr id="148492" name="Picture 12" descr="silná čára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437063"/>
            <a:ext cx="4560888" cy="186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93" name="Picture 13" descr="silná čára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141663"/>
            <a:ext cx="4430712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497" name="Picture 17" descr="konverzevektory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997200"/>
            <a:ext cx="1652588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498" name="Text Box 18"/>
          <p:cNvSpPr txBox="1">
            <a:spLocks noChangeArrowheads="1"/>
          </p:cNvSpPr>
          <p:nvPr/>
        </p:nvSpPr>
        <p:spPr bwMode="auto">
          <a:xfrm>
            <a:off x="179388" y="5373688"/>
            <a:ext cx="1728787" cy="8239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/>
              <a:t>kružnice</a:t>
            </a:r>
          </a:p>
          <a:p>
            <a:r>
              <a:rPr lang="cs-CZ"/>
              <a:t>úsečka</a:t>
            </a:r>
          </a:p>
          <a:p>
            <a:r>
              <a:rPr lang="cs-CZ"/>
              <a:t>bézierova křivka</a:t>
            </a:r>
            <a:endParaRPr lang="en-US"/>
          </a:p>
        </p:txBody>
      </p:sp>
      <p:sp>
        <p:nvSpPr>
          <p:cNvPr id="148499" name="Text Box 19"/>
          <p:cNvSpPr txBox="1">
            <a:spLocks noChangeArrowheads="1"/>
          </p:cNvSpPr>
          <p:nvPr/>
        </p:nvSpPr>
        <p:spPr bwMode="auto">
          <a:xfrm>
            <a:off x="2339975" y="5373688"/>
            <a:ext cx="1728788" cy="82391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r>
              <a:rPr lang="cs-CZ"/>
              <a:t>kružnice</a:t>
            </a:r>
          </a:p>
          <a:p>
            <a:r>
              <a:rPr lang="cs-CZ"/>
              <a:t>úsečka</a:t>
            </a:r>
          </a:p>
          <a:p>
            <a:r>
              <a:rPr lang="cs-CZ"/>
              <a:t>kruhový oblouk</a:t>
            </a:r>
            <a:endParaRPr lang="en-US"/>
          </a:p>
        </p:txBody>
      </p:sp>
      <p:pic>
        <p:nvPicPr>
          <p:cNvPr id="148500" name="Picture 20" descr="konverzevektory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924175"/>
            <a:ext cx="1727200" cy="233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8501" name="AutoShape 21"/>
          <p:cNvSpPr>
            <a:spLocks noChangeArrowheads="1"/>
          </p:cNvSpPr>
          <p:nvPr/>
        </p:nvSpPr>
        <p:spPr bwMode="auto">
          <a:xfrm>
            <a:off x="1763713" y="5589588"/>
            <a:ext cx="647700" cy="360362"/>
          </a:xfrm>
          <a:prstGeom prst="notchedRightArrow">
            <a:avLst>
              <a:gd name="adj1" fmla="val 50000"/>
              <a:gd name="adj2" fmla="val 44934"/>
            </a:avLst>
          </a:prstGeom>
          <a:solidFill>
            <a:srgbClr val="00FF00"/>
          </a:solidFill>
          <a:ln>
            <a:noFill/>
          </a:ln>
          <a:effectLst>
            <a:prstShdw prst="shdw17" dist="17961" dir="2700000">
              <a:srgbClr val="00FF00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48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48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48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48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48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48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8" grpId="0" animBg="1"/>
      <p:bldP spid="148499" grpId="0" animBg="1"/>
      <p:bldP spid="14850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3BA222-F700-458D-B245-A0B1FB7916B7}" type="slidenum">
              <a:rPr lang="en-US"/>
              <a:pPr/>
              <a:t>14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Rasterizace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/>
              <a:t>= převedení základních geometrických prvků na posloupnost grafických bodů</a:t>
            </a:r>
          </a:p>
          <a:p>
            <a:r>
              <a:rPr lang="cs-CZ"/>
              <a:t>Proč?</a:t>
            </a:r>
          </a:p>
          <a:p>
            <a:pPr lvl="1"/>
            <a:r>
              <a:rPr lang="cs-CZ"/>
              <a:t>CAD a další grafické systémy jsou vektorové, obrazovka a tiskárna jsou rastrová zařízení</a:t>
            </a:r>
          </a:p>
          <a:p>
            <a:pPr lvl="1"/>
            <a:r>
              <a:rPr lang="cs-CZ"/>
              <a:t>potřeba uložení do rastrového souboru</a:t>
            </a:r>
          </a:p>
          <a:p>
            <a:r>
              <a:rPr lang="cs-CZ"/>
              <a:t>Jak?</a:t>
            </a:r>
          </a:p>
          <a:p>
            <a:pPr lvl="1"/>
            <a:r>
              <a:rPr lang="cs-CZ"/>
              <a:t>algoritmy jsou různé</a:t>
            </a:r>
          </a:p>
          <a:p>
            <a:pPr lvl="1"/>
            <a:r>
              <a:rPr lang="cs-CZ"/>
              <a:t>rychlost</a:t>
            </a:r>
          </a:p>
          <a:p>
            <a:pPr lvl="1"/>
            <a:r>
              <a:rPr lang="cs-CZ"/>
              <a:t>přesnost</a:t>
            </a:r>
          </a:p>
          <a:p>
            <a:pPr lvl="1"/>
            <a:r>
              <a:rPr lang="cs-CZ"/>
              <a:t>přizpůsobení rozlišení daného zařízení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E53867-4201-4609-A981-42832CAEBDC5}" type="slidenum">
              <a:rPr lang="en-US"/>
              <a:pPr/>
              <a:t>15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48263" y="1268413"/>
            <a:ext cx="3816350" cy="777875"/>
          </a:xfrm>
        </p:spPr>
        <p:txBody>
          <a:bodyPr/>
          <a:lstStyle/>
          <a:p>
            <a:r>
              <a:rPr lang="cs-CZ" sz="4000"/>
              <a:t>Příklad rasterizace úsečky</a:t>
            </a:r>
            <a:endParaRPr lang="en-US" sz="4000"/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15888"/>
            <a:ext cx="7345363" cy="50403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procedure usecka(x1,y1,x2,y2,barva:integer);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var x:integer; y,k:real;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begin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k:=(y2-y1)/(x2-x1);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x:=x1;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repeat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	y=k*x;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	kreslibod(x,round(y),barva);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	x:=x+1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until x&gt;x2</a:t>
            </a:r>
          </a:p>
          <a:p>
            <a:pPr>
              <a:buFont typeface="Wingdings" pitchFamily="2" charset="2"/>
              <a:buNone/>
            </a:pPr>
            <a:r>
              <a:rPr lang="cs-CZ" sz="2000" b="1">
                <a:effectLst/>
                <a:latin typeface="Courier New" pitchFamily="49" charset="0"/>
              </a:rPr>
              <a:t>end</a:t>
            </a:r>
            <a:endParaRPr lang="cs-CZ" sz="2000"/>
          </a:p>
        </p:txBody>
      </p:sp>
      <p:pic>
        <p:nvPicPr>
          <p:cNvPr id="150536" name="Picture 8" descr="rasteriz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67175" y="3089275"/>
            <a:ext cx="4968875" cy="36909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0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5053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0" grpId="0"/>
      <p:bldP spid="150532" grpId="0"/>
      <p:bldP spid="1505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1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7BFB7A-46BB-424E-B8B1-3D35F96C2CE6}" type="slidenum">
              <a:rPr lang="en-US"/>
              <a:pPr/>
              <a:t>2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cs-CZ"/>
              <a:t>Formáty pro přenos a ukládání grafické informace</a:t>
            </a:r>
          </a:p>
        </p:txBody>
      </p:sp>
      <p:grpSp>
        <p:nvGrpSpPr>
          <p:cNvPr id="96279" name="Group 23"/>
          <p:cNvGrpSpPr>
            <a:grpSpLocks/>
          </p:cNvGrpSpPr>
          <p:nvPr/>
        </p:nvGrpSpPr>
        <p:grpSpPr bwMode="auto">
          <a:xfrm>
            <a:off x="2484438" y="1371600"/>
            <a:ext cx="2971800" cy="5238751"/>
            <a:chOff x="1565" y="756"/>
            <a:chExt cx="1872" cy="3300"/>
          </a:xfrm>
        </p:grpSpPr>
        <p:cxnSp>
          <p:nvCxnSpPr>
            <p:cNvPr id="96276" name="AutoShape 20"/>
            <p:cNvCxnSpPr>
              <a:cxnSpLocks noChangeShapeType="1"/>
              <a:stCxn id="96258" idx="2"/>
              <a:endCxn id="96266" idx="0"/>
            </p:cNvCxnSpPr>
            <p:nvPr/>
          </p:nvCxnSpPr>
          <p:spPr bwMode="auto">
            <a:xfrm flipH="1">
              <a:off x="2501" y="756"/>
              <a:ext cx="331" cy="2311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6266" name="Text Box 10"/>
            <p:cNvSpPr txBox="1">
              <a:spLocks noChangeArrowheads="1"/>
            </p:cNvSpPr>
            <p:nvPr/>
          </p:nvSpPr>
          <p:spPr bwMode="auto">
            <a:xfrm>
              <a:off x="1565" y="3067"/>
              <a:ext cx="1872" cy="9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cs-CZ" sz="2400" b="1" dirty="0" err="1">
                  <a:solidFill>
                    <a:schemeClr val="tx1"/>
                  </a:solidFill>
                </a:rPr>
                <a:t>metasoubory</a:t>
              </a:r>
              <a:endParaRPr lang="cs-CZ" sz="2400" b="1" dirty="0">
                <a:solidFill>
                  <a:schemeClr val="tx1"/>
                </a:solidFill>
              </a:endParaRPr>
            </a:p>
            <a:p>
              <a:pPr eaLnBrk="0" hangingPunct="0"/>
              <a:r>
                <a:rPr lang="cs-CZ" sz="2400" dirty="0">
                  <a:solidFill>
                    <a:schemeClr val="tx1"/>
                  </a:solidFill>
                </a:rPr>
                <a:t>vektorová a rastrová data </a:t>
              </a:r>
              <a:r>
                <a:rPr lang="cs-CZ" sz="2400" dirty="0" smtClean="0">
                  <a:solidFill>
                    <a:schemeClr val="tx1"/>
                  </a:solidFill>
                </a:rPr>
                <a:t>současně (</a:t>
              </a:r>
              <a:r>
                <a:rPr lang="cs-CZ" sz="2400" dirty="0" err="1" smtClean="0">
                  <a:solidFill>
                    <a:schemeClr val="tx1"/>
                  </a:solidFill>
                </a:rPr>
                <a:t>wmf</a:t>
              </a:r>
              <a:r>
                <a:rPr lang="cs-CZ" sz="2400" dirty="0" smtClean="0">
                  <a:solidFill>
                    <a:schemeClr val="tx1"/>
                  </a:solidFill>
                </a:rPr>
                <a:t>)</a:t>
              </a:r>
              <a:endParaRPr lang="cs-CZ" sz="2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6277" name="Group 21"/>
          <p:cNvGrpSpPr>
            <a:grpSpLocks/>
          </p:cNvGrpSpPr>
          <p:nvPr/>
        </p:nvGrpSpPr>
        <p:grpSpPr bwMode="auto">
          <a:xfrm>
            <a:off x="179388" y="1543050"/>
            <a:ext cx="4316412" cy="3146425"/>
            <a:chOff x="113" y="864"/>
            <a:chExt cx="2719" cy="1982"/>
          </a:xfrm>
        </p:grpSpPr>
        <p:sp>
          <p:nvSpPr>
            <p:cNvPr id="96260" name="Text Box 4"/>
            <p:cNvSpPr txBox="1">
              <a:spLocks noChangeArrowheads="1"/>
            </p:cNvSpPr>
            <p:nvPr/>
          </p:nvSpPr>
          <p:spPr bwMode="auto">
            <a:xfrm>
              <a:off x="113" y="1632"/>
              <a:ext cx="1903" cy="1214"/>
            </a:xfrm>
            <a:prstGeom prst="rect">
              <a:avLst/>
            </a:prstGeom>
            <a:solidFill>
              <a:srgbClr val="CCFF99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eaLnBrk="0" hangingPunct="0"/>
              <a:r>
                <a:rPr lang="cs-CZ" sz="2400" b="1"/>
                <a:t>rastrové</a:t>
              </a:r>
            </a:p>
            <a:p>
              <a:pPr eaLnBrk="0" hangingPunct="0"/>
              <a:r>
                <a:rPr lang="cs-CZ" sz="2400"/>
                <a:t>(bitmapové)</a:t>
              </a:r>
            </a:p>
            <a:p>
              <a:pPr eaLnBrk="0" hangingPunct="0"/>
              <a:r>
                <a:rPr lang="cs-CZ" sz="2400"/>
                <a:t>Obraz je popsán jako matice barevných bodů.</a:t>
              </a:r>
            </a:p>
          </p:txBody>
        </p:sp>
        <p:cxnSp>
          <p:nvCxnSpPr>
            <p:cNvPr id="96272" name="AutoShape 16"/>
            <p:cNvCxnSpPr>
              <a:cxnSpLocks noChangeShapeType="1"/>
              <a:stCxn id="96258" idx="2"/>
              <a:endCxn id="96260" idx="0"/>
            </p:cNvCxnSpPr>
            <p:nvPr/>
          </p:nvCxnSpPr>
          <p:spPr bwMode="auto">
            <a:xfrm flipH="1">
              <a:off x="1065" y="864"/>
              <a:ext cx="1767" cy="768"/>
            </a:xfrm>
            <a:prstGeom prst="straightConnector1">
              <a:avLst/>
            </a:prstGeom>
            <a:noFill/>
            <a:ln w="38100">
              <a:solidFill>
                <a:srgbClr val="CCFF99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6278" name="Group 22"/>
          <p:cNvGrpSpPr>
            <a:grpSpLocks/>
          </p:cNvGrpSpPr>
          <p:nvPr/>
        </p:nvGrpSpPr>
        <p:grpSpPr bwMode="auto">
          <a:xfrm>
            <a:off x="3563938" y="1543050"/>
            <a:ext cx="2879725" cy="2781300"/>
            <a:chOff x="2245" y="864"/>
            <a:chExt cx="1814" cy="1752"/>
          </a:xfrm>
        </p:grpSpPr>
        <p:sp>
          <p:nvSpPr>
            <p:cNvPr id="96263" name="Text Box 7"/>
            <p:cNvSpPr txBox="1">
              <a:spLocks noChangeArrowheads="1"/>
            </p:cNvSpPr>
            <p:nvPr/>
          </p:nvSpPr>
          <p:spPr bwMode="auto">
            <a:xfrm>
              <a:off x="2245" y="1632"/>
              <a:ext cx="1814" cy="98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CCFF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eaLnBrk="0" hangingPunct="0"/>
              <a:r>
                <a:rPr lang="cs-CZ" sz="2400" b="1"/>
                <a:t>vektorové</a:t>
              </a:r>
            </a:p>
            <a:p>
              <a:pPr eaLnBrk="0" hangingPunct="0"/>
              <a:r>
                <a:rPr lang="cs-CZ" sz="2400"/>
                <a:t>Obraz je popsán posloupností kreslících příkazů.</a:t>
              </a:r>
            </a:p>
          </p:txBody>
        </p:sp>
        <p:cxnSp>
          <p:nvCxnSpPr>
            <p:cNvPr id="96274" name="AutoShape 18"/>
            <p:cNvCxnSpPr>
              <a:cxnSpLocks noChangeShapeType="1"/>
              <a:stCxn id="96258" idx="2"/>
              <a:endCxn id="96263" idx="0"/>
            </p:cNvCxnSpPr>
            <p:nvPr/>
          </p:nvCxnSpPr>
          <p:spPr bwMode="auto">
            <a:xfrm>
              <a:off x="2832" y="864"/>
              <a:ext cx="320" cy="768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4495800" y="1543050"/>
            <a:ext cx="4468813" cy="2416175"/>
            <a:chOff x="2832" y="864"/>
            <a:chExt cx="2815" cy="1522"/>
          </a:xfrm>
        </p:grpSpPr>
        <p:sp>
          <p:nvSpPr>
            <p:cNvPr id="96269" name="Text Box 13"/>
            <p:cNvSpPr txBox="1">
              <a:spLocks noChangeArrowheads="1"/>
            </p:cNvSpPr>
            <p:nvPr/>
          </p:nvSpPr>
          <p:spPr bwMode="auto">
            <a:xfrm>
              <a:off x="4255" y="1632"/>
              <a:ext cx="1392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l" eaLnBrk="0" hangingPunct="0"/>
              <a:r>
                <a:rPr lang="cs-CZ" sz="2400">
                  <a:solidFill>
                    <a:schemeClr val="tx1"/>
                  </a:solidFill>
                </a:rPr>
                <a:t>scénové</a:t>
              </a:r>
            </a:p>
            <a:p>
              <a:pPr algn="l" eaLnBrk="0" hangingPunct="0"/>
              <a:r>
                <a:rPr lang="cs-CZ" sz="2400">
                  <a:solidFill>
                    <a:schemeClr val="tx1"/>
                  </a:solidFill>
                </a:rPr>
                <a:t>animační</a:t>
              </a:r>
            </a:p>
            <a:p>
              <a:pPr algn="l" eaLnBrk="0" hangingPunct="0"/>
              <a:r>
                <a:rPr lang="cs-CZ" sz="2400">
                  <a:solidFill>
                    <a:schemeClr val="tx1"/>
                  </a:solidFill>
                </a:rPr>
                <a:t>multimediální</a:t>
              </a:r>
            </a:p>
          </p:txBody>
        </p:sp>
        <p:cxnSp>
          <p:nvCxnSpPr>
            <p:cNvPr id="96275" name="AutoShape 19"/>
            <p:cNvCxnSpPr>
              <a:cxnSpLocks noChangeShapeType="1"/>
              <a:stCxn id="96258" idx="2"/>
              <a:endCxn id="96269" idx="0"/>
            </p:cNvCxnSpPr>
            <p:nvPr/>
          </p:nvCxnSpPr>
          <p:spPr bwMode="auto">
            <a:xfrm>
              <a:off x="2832" y="864"/>
              <a:ext cx="2119" cy="76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6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96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96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6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BF5B-8F08-4FBC-8D0D-37BB6CC85EFE}" type="slidenum">
              <a:rPr lang="en-US"/>
              <a:pPr/>
              <a:t>3</a:t>
            </a:fld>
            <a:endParaRPr lang="en-US"/>
          </a:p>
        </p:txBody>
      </p:sp>
      <p:pic>
        <p:nvPicPr>
          <p:cNvPr id="97282" name="Picture 2" descr="bitmapa ry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724400"/>
            <a:ext cx="2335212" cy="137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2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Rastrové (bitmapové) formáty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09600" y="1219200"/>
            <a:ext cx="7848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endParaRPr lang="cs-CZ" sz="24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228600" y="1295400"/>
            <a:ext cx="8534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obraz je matice graf. elementů, bodů, pixelů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pixel má jediný atribut barvu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zahrnují většinou komprimaci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formáty podle počtu barev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Font typeface="Tahoma" pitchFamily="34" charset="0"/>
              <a:buChar char="–"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monochromatické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Font typeface="Tahoma" pitchFamily="34" charset="0"/>
              <a:buChar char="–"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 stupních šedi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Font typeface="Tahoma" pitchFamily="34" charset="0"/>
              <a:buChar char="–"/>
            </a:pP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barevné (256 barev, </a:t>
            </a:r>
            <a:r>
              <a:rPr lang="cs-CZ" sz="2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TrueColor</a:t>
            </a:r>
            <a:r>
              <a:rPr lang="cs-CZ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Æ"/>
            </a:pP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příklady: BMP, GIF, PCX, TIFF, </a:t>
            </a:r>
            <a:r>
              <a:rPr 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JP(E)G</a:t>
            </a:r>
            <a:r>
              <a:rPr lang="cs-CZ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PNG</a:t>
            </a:r>
          </a:p>
          <a:p>
            <a:pPr marL="742950" lvl="1" indent="-285750" algn="l">
              <a:spcBef>
                <a:spcPct val="20000"/>
              </a:spcBef>
              <a:buClr>
                <a:schemeClr val="folHlink"/>
              </a:buClr>
              <a:buFont typeface="Tahoma" pitchFamily="34" charset="0"/>
              <a:buChar char="–"/>
            </a:pPr>
            <a:endParaRPr lang="cs-CZ" sz="20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72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972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972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972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972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972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1000"/>
                                        <p:tgtEl>
                                          <p:spTgt spid="972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972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EFEBD2-865A-4217-A657-D35881ACF327}" type="slidenum">
              <a:rPr lang="en-US"/>
              <a:pPr/>
              <a:t>4</a:t>
            </a:fld>
            <a:endParaRPr lang="en-US"/>
          </a:p>
        </p:txBody>
      </p:sp>
      <p:pic>
        <p:nvPicPr>
          <p:cNvPr id="98306" name="Picture 2" descr="bitmapa ryb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656138"/>
            <a:ext cx="2395537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307" name="Rectangle 3"/>
          <p:cNvSpPr>
            <a:spLocks noGrp="1" noChangeArrowheads="1"/>
          </p:cNvSpPr>
          <p:nvPr>
            <p:ph type="title"/>
          </p:nvPr>
        </p:nvSpPr>
        <p:spPr>
          <a:xfrm>
            <a:off x="252413" y="274638"/>
            <a:ext cx="8642350" cy="587375"/>
          </a:xfrm>
        </p:spPr>
        <p:txBody>
          <a:bodyPr/>
          <a:lstStyle/>
          <a:p>
            <a:r>
              <a:rPr lang="cs-CZ"/>
              <a:t>Rastrové formáty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09600" y="908050"/>
            <a:ext cx="7772400" cy="54737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cs-CZ" sz="2400" dirty="0"/>
              <a:t>soubor se skládá z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folHlink"/>
                </a:solidFill>
              </a:rPr>
              <a:t>hlavičky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identifikace a verze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informace o uloženém obrazu</a:t>
            </a:r>
          </a:p>
          <a:p>
            <a:pPr lvl="2">
              <a:lnSpc>
                <a:spcPct val="90000"/>
              </a:lnSpc>
            </a:pPr>
            <a:r>
              <a:rPr lang="cs-CZ" sz="2000" i="1" dirty="0"/>
              <a:t>pozice, rozměry, poměr stran, počet řádků předlohy, počet pixelů na řádku</a:t>
            </a:r>
          </a:p>
          <a:p>
            <a:pPr lvl="2">
              <a:lnSpc>
                <a:spcPct val="90000"/>
              </a:lnSpc>
            </a:pPr>
            <a:r>
              <a:rPr lang="cs-CZ" sz="2000" i="1" dirty="0"/>
              <a:t>hloubka pixelu – počet možných barev</a:t>
            </a:r>
          </a:p>
          <a:p>
            <a:pPr lvl="2">
              <a:lnSpc>
                <a:spcPct val="90000"/>
              </a:lnSpc>
            </a:pPr>
            <a:r>
              <a:rPr lang="cs-CZ" sz="2000" i="1" dirty="0"/>
              <a:t>způsob uložení grafických dat</a:t>
            </a:r>
            <a:endParaRPr lang="cs-CZ" sz="2400" dirty="0"/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folHlink"/>
                </a:solidFill>
              </a:rPr>
              <a:t>palety</a:t>
            </a:r>
            <a:r>
              <a:rPr lang="cs-CZ" dirty="0"/>
              <a:t> (do 256 barev)</a:t>
            </a:r>
          </a:p>
          <a:p>
            <a:pPr>
              <a:lnSpc>
                <a:spcPct val="90000"/>
              </a:lnSpc>
            </a:pPr>
            <a:r>
              <a:rPr lang="cs-CZ" dirty="0">
                <a:solidFill>
                  <a:schemeClr val="folHlink"/>
                </a:solidFill>
              </a:rPr>
              <a:t>dat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informace o barvě pixelů </a:t>
            </a:r>
            <a:br>
              <a:rPr lang="cs-CZ" dirty="0"/>
            </a:br>
            <a:r>
              <a:rPr lang="cs-CZ" dirty="0"/>
              <a:t>(nejčastěji RGB)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různě ukládaná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992BD2-D552-427B-B55A-51E89BBA60A9}" type="slidenum">
              <a:rPr lang="en-US"/>
              <a:pPr/>
              <a:t>5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Příklad rastrového formátu</a:t>
            </a:r>
            <a:endParaRPr lang="en-US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96975"/>
            <a:ext cx="8964612" cy="5040313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CCFF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format CVG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15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7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ulozeno po radcich v RGB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00 </a:t>
            </a:r>
            <a:r>
              <a:rPr lang="en-US" sz="2000">
                <a:cs typeface="Tahoma" pitchFamily="34" charset="0"/>
              </a:rPr>
              <a:t>~</a:t>
            </a:r>
            <a:r>
              <a:rPr lang="cs-CZ" sz="2000"/>
              <a:t> 255,255,255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01 </a:t>
            </a:r>
            <a:r>
              <a:rPr lang="en-US" sz="2000">
                <a:cs typeface="Tahoma" pitchFamily="34" charset="0"/>
              </a:rPr>
              <a:t>~</a:t>
            </a:r>
            <a:r>
              <a:rPr lang="cs-CZ" sz="2000"/>
              <a:t> 255,0,0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10 </a:t>
            </a:r>
            <a:r>
              <a:rPr lang="en-US" sz="2000">
                <a:cs typeface="Tahoma" pitchFamily="34" charset="0"/>
              </a:rPr>
              <a:t>~</a:t>
            </a:r>
            <a:r>
              <a:rPr lang="cs-CZ" sz="2000"/>
              <a:t> 0,255,0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/>
              <a:t>11 </a:t>
            </a:r>
            <a:r>
              <a:rPr lang="en-US" sz="2000">
                <a:cs typeface="Tahoma" pitchFamily="34" charset="0"/>
              </a:rPr>
              <a:t>~</a:t>
            </a:r>
            <a:r>
              <a:rPr lang="cs-CZ" sz="2000"/>
              <a:t> 255,255,0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000">
                <a:solidFill>
                  <a:srgbClr val="00FF00"/>
                </a:solidFill>
              </a:rPr>
              <a:t>11111111</a:t>
            </a:r>
            <a:r>
              <a:rPr lang="cs-CZ" sz="2000"/>
              <a:t>11111111</a:t>
            </a:r>
            <a:r>
              <a:rPr lang="cs-CZ" sz="2000">
                <a:solidFill>
                  <a:srgbClr val="00FF00"/>
                </a:solidFill>
              </a:rPr>
              <a:t>11110111</a:t>
            </a:r>
            <a:r>
              <a:rPr lang="cs-CZ" sz="2000"/>
              <a:t>11111101</a:t>
            </a:r>
            <a:r>
              <a:rPr lang="cs-CZ" sz="2000">
                <a:solidFill>
                  <a:srgbClr val="00FF00"/>
                </a:solidFill>
              </a:rPr>
              <a:t>01010100</a:t>
            </a:r>
            <a:r>
              <a:rPr lang="cs-CZ" sz="2000"/>
              <a:t>00000000</a:t>
            </a:r>
            <a:r>
              <a:rPr lang="cs-CZ" sz="2000">
                <a:solidFill>
                  <a:srgbClr val="00FF00"/>
                </a:solidFill>
              </a:rPr>
              <a:t>00000111</a:t>
            </a:r>
            <a:r>
              <a:rPr lang="cs-CZ" sz="2000"/>
              <a:t>111111...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cs typeface="Symath" pitchFamily="2" charset="0"/>
            </a:endParaRPr>
          </a:p>
        </p:txBody>
      </p:sp>
      <p:pic>
        <p:nvPicPr>
          <p:cNvPr id="184325" name="Picture 5" descr="sipka_zvetse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52513"/>
            <a:ext cx="301942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4328" name="Group 8"/>
          <p:cNvGrpSpPr>
            <a:grpSpLocks/>
          </p:cNvGrpSpPr>
          <p:nvPr/>
        </p:nvGrpSpPr>
        <p:grpSpPr bwMode="auto">
          <a:xfrm>
            <a:off x="250825" y="4221163"/>
            <a:ext cx="4032250" cy="1233487"/>
            <a:chOff x="204" y="2690"/>
            <a:chExt cx="2540" cy="777"/>
          </a:xfrm>
        </p:grpSpPr>
        <p:sp>
          <p:nvSpPr>
            <p:cNvPr id="184326" name="AutoShape 6"/>
            <p:cNvSpPr>
              <a:spLocks/>
            </p:cNvSpPr>
            <p:nvPr/>
          </p:nvSpPr>
          <p:spPr bwMode="auto">
            <a:xfrm rot="-5400000">
              <a:off x="1217" y="1677"/>
              <a:ext cx="513" cy="2540"/>
            </a:xfrm>
            <a:prstGeom prst="leftBrace">
              <a:avLst>
                <a:gd name="adj1" fmla="val 4126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0" tIns="0" rIns="0" bIns="0" anchor="ctr">
              <a:spAutoFit/>
            </a:bodyPr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4327" name="Rectangle 7"/>
            <p:cNvSpPr>
              <a:spLocks noChangeArrowheads="1"/>
            </p:cNvSpPr>
            <p:nvPr/>
          </p:nvSpPr>
          <p:spPr bwMode="auto">
            <a:xfrm>
              <a:off x="1202" y="3294"/>
              <a:ext cx="52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cs-CZ">
                  <a:solidFill>
                    <a:schemeClr val="tx1"/>
                  </a:solidFill>
                </a:rPr>
                <a:t>1. řádek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84329" name="Group 9"/>
          <p:cNvGrpSpPr>
            <a:grpSpLocks/>
          </p:cNvGrpSpPr>
          <p:nvPr/>
        </p:nvGrpSpPr>
        <p:grpSpPr bwMode="auto">
          <a:xfrm>
            <a:off x="4356100" y="4221163"/>
            <a:ext cx="4103688" cy="1233487"/>
            <a:chOff x="204" y="2690"/>
            <a:chExt cx="2540" cy="777"/>
          </a:xfrm>
        </p:grpSpPr>
        <p:sp>
          <p:nvSpPr>
            <p:cNvPr id="184330" name="AutoShape 10"/>
            <p:cNvSpPr>
              <a:spLocks/>
            </p:cNvSpPr>
            <p:nvPr/>
          </p:nvSpPr>
          <p:spPr bwMode="auto">
            <a:xfrm rot="-5400000">
              <a:off x="1217" y="1677"/>
              <a:ext cx="513" cy="2540"/>
            </a:xfrm>
            <a:prstGeom prst="leftBrace">
              <a:avLst>
                <a:gd name="adj1" fmla="val 41261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lIns="0" tIns="0" rIns="0" bIns="0" anchor="ctr">
              <a:spAutoFit/>
            </a:bodyPr>
            <a:lstStyle/>
            <a:p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84331" name="Rectangle 11"/>
            <p:cNvSpPr>
              <a:spLocks noChangeArrowheads="1"/>
            </p:cNvSpPr>
            <p:nvPr/>
          </p:nvSpPr>
          <p:spPr bwMode="auto">
            <a:xfrm>
              <a:off x="1202" y="3294"/>
              <a:ext cx="51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tx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cs-CZ">
                  <a:solidFill>
                    <a:schemeClr val="tx1"/>
                  </a:solidFill>
                </a:rPr>
                <a:t>2. řádek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84336" name="AutoShape 16"/>
          <p:cNvSpPr>
            <a:spLocks noChangeArrowheads="1"/>
          </p:cNvSpPr>
          <p:nvPr/>
        </p:nvSpPr>
        <p:spPr bwMode="auto">
          <a:xfrm rot="20297862" flipH="1">
            <a:off x="6227763" y="2924175"/>
            <a:ext cx="2519362" cy="576263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cs-CZ"/>
              <a:t>data</a:t>
            </a:r>
            <a:endParaRPr lang="en-US"/>
          </a:p>
        </p:txBody>
      </p:sp>
      <p:sp>
        <p:nvSpPr>
          <p:cNvPr id="184337" name="AutoShape 17"/>
          <p:cNvSpPr>
            <a:spLocks noChangeArrowheads="1"/>
          </p:cNvSpPr>
          <p:nvPr/>
        </p:nvSpPr>
        <p:spPr bwMode="auto">
          <a:xfrm flipH="1">
            <a:off x="2700338" y="2636838"/>
            <a:ext cx="2519362" cy="576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cs-CZ"/>
              <a:t>paleta</a:t>
            </a:r>
            <a:endParaRPr lang="en-US"/>
          </a:p>
        </p:txBody>
      </p:sp>
      <p:sp>
        <p:nvSpPr>
          <p:cNvPr id="184338" name="AutoShape 18"/>
          <p:cNvSpPr>
            <a:spLocks noChangeArrowheads="1"/>
          </p:cNvSpPr>
          <p:nvPr/>
        </p:nvSpPr>
        <p:spPr bwMode="auto">
          <a:xfrm flipH="1">
            <a:off x="2771775" y="1484313"/>
            <a:ext cx="2519363" cy="57626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r>
              <a:rPr lang="cs-CZ"/>
              <a:t>hlavička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4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84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184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84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84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84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18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84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4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84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84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2000"/>
                                        <p:tgtEl>
                                          <p:spTgt spid="18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84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2000"/>
                                        <p:tgtEl>
                                          <p:spTgt spid="184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84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63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2" grpId="0"/>
      <p:bldP spid="184323" grpId="0" uiExpand="1" build="p"/>
      <p:bldP spid="184336" grpId="0" animBg="1"/>
      <p:bldP spid="184337" grpId="0" animBg="1"/>
      <p:bldP spid="18433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9F5BAF-A755-4883-B04B-1F974739EA35}" type="slidenum">
              <a:rPr lang="en-US"/>
              <a:pPr/>
              <a:t>6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Vektorové formáty</a:t>
            </a:r>
            <a:endParaRPr lang="en-US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dekompozice obrazu na základní prvky (</a:t>
            </a:r>
            <a:r>
              <a:rPr lang="cs-CZ" dirty="0" err="1"/>
              <a:t>elements</a:t>
            </a:r>
            <a:r>
              <a:rPr lang="cs-CZ" dirty="0"/>
              <a:t>, </a:t>
            </a:r>
            <a:r>
              <a:rPr lang="cs-CZ" dirty="0" err="1"/>
              <a:t>entities</a:t>
            </a:r>
            <a:r>
              <a:rPr lang="cs-CZ" dirty="0"/>
              <a:t>, </a:t>
            </a:r>
            <a:r>
              <a:rPr lang="cs-CZ" dirty="0" err="1"/>
              <a:t>primitives</a:t>
            </a:r>
            <a:r>
              <a:rPr lang="cs-CZ" dirty="0"/>
              <a:t>)</a:t>
            </a:r>
          </a:p>
          <a:p>
            <a:r>
              <a:rPr lang="cs-CZ" dirty="0"/>
              <a:t>jednotlivé formáty slouží různým účelům a výrazně se liší</a:t>
            </a:r>
          </a:p>
          <a:p>
            <a:r>
              <a:rPr lang="cs-CZ" dirty="0">
                <a:effectLst/>
              </a:rPr>
              <a:t>příklady: </a:t>
            </a:r>
          </a:p>
          <a:p>
            <a:pPr lvl="1"/>
            <a:r>
              <a:rPr lang="cs-CZ" dirty="0">
                <a:effectLst/>
              </a:rPr>
              <a:t>DXF, DXB (výměnné formáty CAD systémů)</a:t>
            </a:r>
          </a:p>
          <a:p>
            <a:pPr lvl="1"/>
            <a:r>
              <a:rPr lang="cs-CZ" dirty="0">
                <a:effectLst/>
              </a:rPr>
              <a:t>HPGL (PLT) (pro výstupní zařízení)</a:t>
            </a:r>
          </a:p>
          <a:p>
            <a:pPr lvl="1"/>
            <a:r>
              <a:rPr lang="cs-CZ" dirty="0">
                <a:effectLst/>
              </a:rPr>
              <a:t>VRLM (3D grafika ve webových prohlížečích)</a:t>
            </a:r>
          </a:p>
          <a:p>
            <a:pPr lvl="1"/>
            <a:r>
              <a:rPr lang="cs-CZ" dirty="0">
                <a:effectLst/>
              </a:rPr>
              <a:t>CDR (</a:t>
            </a:r>
            <a:r>
              <a:rPr lang="cs-CZ" dirty="0" err="1">
                <a:effectLst/>
              </a:rPr>
              <a:t>CorelDraw</a:t>
            </a:r>
            <a:r>
              <a:rPr lang="cs-CZ" dirty="0">
                <a:effectLst/>
              </a:rPr>
              <a:t>), DWG (</a:t>
            </a:r>
            <a:r>
              <a:rPr lang="cs-CZ" dirty="0" err="1">
                <a:effectLst/>
              </a:rPr>
              <a:t>AutoCAD</a:t>
            </a:r>
            <a:r>
              <a:rPr lang="cs-CZ" dirty="0" smtClean="0">
                <a:effectLst/>
              </a:rPr>
              <a:t>), 3DM (Rhinoceros), RVT (</a:t>
            </a:r>
            <a:r>
              <a:rPr lang="cs-CZ" dirty="0" err="1" smtClean="0">
                <a:effectLst/>
              </a:rPr>
              <a:t>Revit</a:t>
            </a:r>
            <a:r>
              <a:rPr lang="cs-CZ" dirty="0" smtClean="0">
                <a:effectLst/>
              </a:rPr>
              <a:t>)</a:t>
            </a:r>
            <a:endParaRPr lang="cs-CZ" dirty="0">
              <a:effectLst/>
            </a:endParaRPr>
          </a:p>
          <a:p>
            <a:pPr lvl="1"/>
            <a:endParaRPr lang="cs-CZ" dirty="0">
              <a:effectLst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E866D6-75F5-4520-8C34-801FFFE2D994}" type="slidenum">
              <a:rPr lang="en-US"/>
              <a:pPr/>
              <a:t>7</a:t>
            </a:fld>
            <a:endParaRPr lang="en-US"/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Vektorové formáty</a:t>
            </a:r>
            <a:endParaRPr lang="en-US"/>
          </a:p>
        </p:txBody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/>
              <a:t>prvky vektorových obrazů (podle jejich dimenze)</a:t>
            </a:r>
          </a:p>
          <a:p>
            <a:pPr lvl="1"/>
            <a:r>
              <a:rPr lang="cs-CZ"/>
              <a:t>body </a:t>
            </a:r>
          </a:p>
          <a:p>
            <a:pPr lvl="1"/>
            <a:r>
              <a:rPr lang="cs-CZ"/>
              <a:t>čárové objekty (úsečka, přímka, lomená čára…)</a:t>
            </a:r>
          </a:p>
          <a:p>
            <a:pPr lvl="1"/>
            <a:r>
              <a:rPr lang="cs-CZ"/>
              <a:t>plošné objekty (kružnice, mnohoúhelník, rovinná plocha…)</a:t>
            </a:r>
          </a:p>
          <a:p>
            <a:pPr lvl="1"/>
            <a:r>
              <a:rPr lang="cs-CZ"/>
              <a:t>prostorové (3D) objekty (tělesa, plochy…)</a:t>
            </a:r>
          </a:p>
          <a:p>
            <a:r>
              <a:rPr lang="cs-CZ"/>
              <a:t>vlastnosti objektů</a:t>
            </a:r>
          </a:p>
          <a:p>
            <a:pPr lvl="1"/>
            <a:r>
              <a:rPr lang="cs-CZ"/>
              <a:t>geometrické  (souřadnice vrcholů, rozměry…)</a:t>
            </a:r>
          </a:p>
          <a:p>
            <a:pPr lvl="1"/>
            <a:r>
              <a:rPr lang="cs-CZ"/>
              <a:t>vzhledové (barva, tloušťka čáry…)</a:t>
            </a:r>
          </a:p>
          <a:p>
            <a:pPr lvl="1"/>
            <a:r>
              <a:rPr lang="cs-CZ"/>
              <a:t>speciální (příslušnost k hladině, bloku…)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3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FD4374-3DEB-4BAE-AEC2-1923F225D13E}" type="slidenum">
              <a:rPr lang="en-US"/>
              <a:pPr/>
              <a:t>8</a:t>
            </a:fld>
            <a:endParaRPr lang="en-US"/>
          </a:p>
        </p:txBody>
      </p:sp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777875"/>
          </a:xfrm>
        </p:spPr>
        <p:txBody>
          <a:bodyPr/>
          <a:lstStyle/>
          <a:p>
            <a:r>
              <a:rPr lang="cs-CZ" sz="4000"/>
              <a:t>Příklad vektorového formátu (DXF)</a:t>
            </a:r>
            <a:endParaRPr lang="en-US" sz="4000"/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1081088" cy="5184775"/>
          </a:xfr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</a:extLst>
        </p:spPr>
        <p:txBody>
          <a:bodyPr lIns="72000"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SECTION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 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ENTITIES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 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LINE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 5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2487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 8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10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115.0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20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0.0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30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0.0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11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255.0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21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90.0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31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</a:rPr>
              <a:t>0.0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fr-FR" sz="1600"/>
              <a:t>  </a:t>
            </a:r>
          </a:p>
        </p:txBody>
      </p:sp>
      <p:sp>
        <p:nvSpPr>
          <p:cNvPr id="191492" name="Rectangle 4"/>
          <p:cNvSpPr>
            <a:spLocks noChangeArrowheads="1"/>
          </p:cNvSpPr>
          <p:nvPr/>
        </p:nvSpPr>
        <p:spPr bwMode="auto">
          <a:xfrm>
            <a:off x="5003800" y="1196975"/>
            <a:ext cx="1081088" cy="50403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2000" rIns="0"/>
          <a:lstStyle/>
          <a:p>
            <a:pPr marL="342900" indent="-342900" algn="l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CIRCLE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5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2488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62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fr-FR" sz="16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115.0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20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30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0.0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40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80.0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0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None/>
            </a:pPr>
            <a:r>
              <a:rPr lang="fr-FR" sz="16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ENDSEC</a:t>
            </a:r>
            <a:endParaRPr lang="en-US" sz="16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91517" name="Group 29"/>
          <p:cNvGrpSpPr>
            <a:grpSpLocks/>
          </p:cNvGrpSpPr>
          <p:nvPr/>
        </p:nvGrpSpPr>
        <p:grpSpPr bwMode="auto">
          <a:xfrm>
            <a:off x="671513" y="1196975"/>
            <a:ext cx="4265612" cy="858838"/>
            <a:chOff x="423" y="754"/>
            <a:chExt cx="2687" cy="541"/>
          </a:xfrm>
        </p:grpSpPr>
        <p:sp>
          <p:nvSpPr>
            <p:cNvPr id="191494" name="Text Box 6"/>
            <p:cNvSpPr txBox="1">
              <a:spLocks noChangeArrowheads="1"/>
            </p:cNvSpPr>
            <p:nvPr/>
          </p:nvSpPr>
          <p:spPr bwMode="auto">
            <a:xfrm>
              <a:off x="1383" y="754"/>
              <a:ext cx="1089" cy="17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0 – typ entity</a:t>
              </a:r>
              <a:endParaRPr lang="en-US"/>
            </a:p>
          </p:txBody>
        </p:sp>
        <p:cxnSp>
          <p:nvCxnSpPr>
            <p:cNvPr id="191495" name="AutoShape 7"/>
            <p:cNvCxnSpPr>
              <a:cxnSpLocks noChangeShapeType="1"/>
              <a:stCxn id="191494" idx="1"/>
            </p:cNvCxnSpPr>
            <p:nvPr/>
          </p:nvCxnSpPr>
          <p:spPr bwMode="auto">
            <a:xfrm flipH="1">
              <a:off x="423" y="841"/>
              <a:ext cx="960" cy="454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496" name="AutoShape 8"/>
            <p:cNvCxnSpPr>
              <a:cxnSpLocks noChangeShapeType="1"/>
              <a:stCxn id="191494" idx="3"/>
            </p:cNvCxnSpPr>
            <p:nvPr/>
          </p:nvCxnSpPr>
          <p:spPr bwMode="auto">
            <a:xfrm>
              <a:off x="2472" y="841"/>
              <a:ext cx="638" cy="23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18" name="Group 30"/>
          <p:cNvGrpSpPr>
            <a:grpSpLocks/>
          </p:cNvGrpSpPr>
          <p:nvPr/>
        </p:nvGrpSpPr>
        <p:grpSpPr bwMode="auto">
          <a:xfrm>
            <a:off x="744538" y="1700213"/>
            <a:ext cx="4192587" cy="858837"/>
            <a:chOff x="469" y="1071"/>
            <a:chExt cx="2641" cy="541"/>
          </a:xfrm>
        </p:grpSpPr>
        <p:sp>
          <p:nvSpPr>
            <p:cNvPr id="191497" name="Text Box 9"/>
            <p:cNvSpPr txBox="1">
              <a:spLocks noChangeArrowheads="1"/>
            </p:cNvSpPr>
            <p:nvPr/>
          </p:nvSpPr>
          <p:spPr bwMode="auto">
            <a:xfrm>
              <a:off x="1383" y="1071"/>
              <a:ext cx="1089" cy="17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5 – index</a:t>
              </a:r>
              <a:endParaRPr lang="en-US"/>
            </a:p>
          </p:txBody>
        </p:sp>
        <p:cxnSp>
          <p:nvCxnSpPr>
            <p:cNvPr id="191498" name="AutoShape 10"/>
            <p:cNvCxnSpPr>
              <a:cxnSpLocks noChangeShapeType="1"/>
              <a:stCxn id="191497" idx="1"/>
            </p:cNvCxnSpPr>
            <p:nvPr/>
          </p:nvCxnSpPr>
          <p:spPr bwMode="auto">
            <a:xfrm flipH="1">
              <a:off x="469" y="1158"/>
              <a:ext cx="914" cy="454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499" name="AutoShape 11"/>
            <p:cNvCxnSpPr>
              <a:cxnSpLocks noChangeShapeType="1"/>
              <a:stCxn id="191497" idx="3"/>
            </p:cNvCxnSpPr>
            <p:nvPr/>
          </p:nvCxnSpPr>
          <p:spPr bwMode="auto">
            <a:xfrm>
              <a:off x="2472" y="1158"/>
              <a:ext cx="638" cy="23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19" name="Group 31"/>
          <p:cNvGrpSpPr>
            <a:grpSpLocks/>
          </p:cNvGrpSpPr>
          <p:nvPr/>
        </p:nvGrpSpPr>
        <p:grpSpPr bwMode="auto">
          <a:xfrm>
            <a:off x="669925" y="2203450"/>
            <a:ext cx="4437063" cy="809625"/>
            <a:chOff x="422" y="1388"/>
            <a:chExt cx="2795" cy="510"/>
          </a:xfrm>
        </p:grpSpPr>
        <p:sp>
          <p:nvSpPr>
            <p:cNvPr id="191500" name="Text Box 12"/>
            <p:cNvSpPr txBox="1">
              <a:spLocks noChangeArrowheads="1"/>
            </p:cNvSpPr>
            <p:nvPr/>
          </p:nvSpPr>
          <p:spPr bwMode="auto">
            <a:xfrm>
              <a:off x="1338" y="1388"/>
              <a:ext cx="1089" cy="17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8 – hladina</a:t>
              </a:r>
              <a:endParaRPr lang="en-US"/>
            </a:p>
          </p:txBody>
        </p:sp>
        <p:cxnSp>
          <p:nvCxnSpPr>
            <p:cNvPr id="191501" name="AutoShape 13"/>
            <p:cNvCxnSpPr>
              <a:cxnSpLocks noChangeShapeType="1"/>
              <a:stCxn id="191500" idx="1"/>
            </p:cNvCxnSpPr>
            <p:nvPr/>
          </p:nvCxnSpPr>
          <p:spPr bwMode="auto">
            <a:xfrm flipH="1">
              <a:off x="422" y="1475"/>
              <a:ext cx="916" cy="423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502" name="AutoShape 14"/>
            <p:cNvCxnSpPr>
              <a:cxnSpLocks noChangeShapeType="1"/>
              <a:stCxn id="191500" idx="3"/>
            </p:cNvCxnSpPr>
            <p:nvPr/>
          </p:nvCxnSpPr>
          <p:spPr bwMode="auto">
            <a:xfrm>
              <a:off x="2427" y="1475"/>
              <a:ext cx="790" cy="23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20" name="Group 32"/>
          <p:cNvGrpSpPr>
            <a:grpSpLocks/>
          </p:cNvGrpSpPr>
          <p:nvPr/>
        </p:nvGrpSpPr>
        <p:grpSpPr bwMode="auto">
          <a:xfrm>
            <a:off x="2414588" y="2706688"/>
            <a:ext cx="2741612" cy="274637"/>
            <a:chOff x="1521" y="1705"/>
            <a:chExt cx="1727" cy="173"/>
          </a:xfrm>
        </p:grpSpPr>
        <p:sp>
          <p:nvSpPr>
            <p:cNvPr id="191503" name="Text Box 15"/>
            <p:cNvSpPr txBox="1">
              <a:spLocks noChangeArrowheads="1"/>
            </p:cNvSpPr>
            <p:nvPr/>
          </p:nvSpPr>
          <p:spPr bwMode="auto">
            <a:xfrm>
              <a:off x="1521" y="1705"/>
              <a:ext cx="1089" cy="17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62 – barva</a:t>
              </a:r>
              <a:endParaRPr lang="en-US"/>
            </a:p>
          </p:txBody>
        </p:sp>
        <p:cxnSp>
          <p:nvCxnSpPr>
            <p:cNvPr id="191505" name="AutoShape 17"/>
            <p:cNvCxnSpPr>
              <a:cxnSpLocks noChangeShapeType="1"/>
              <a:stCxn id="191503" idx="3"/>
            </p:cNvCxnSpPr>
            <p:nvPr/>
          </p:nvCxnSpPr>
          <p:spPr bwMode="auto">
            <a:xfrm>
              <a:off x="2610" y="1792"/>
              <a:ext cx="638" cy="23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16" name="Group 28"/>
          <p:cNvGrpSpPr>
            <a:grpSpLocks/>
          </p:cNvGrpSpPr>
          <p:nvPr/>
        </p:nvGrpSpPr>
        <p:grpSpPr bwMode="auto">
          <a:xfrm>
            <a:off x="747713" y="3209925"/>
            <a:ext cx="4286250" cy="549275"/>
            <a:chOff x="471" y="2022"/>
            <a:chExt cx="2700" cy="346"/>
          </a:xfrm>
        </p:grpSpPr>
        <p:sp>
          <p:nvSpPr>
            <p:cNvPr id="191506" name="Text Box 18"/>
            <p:cNvSpPr txBox="1">
              <a:spLocks noChangeArrowheads="1"/>
            </p:cNvSpPr>
            <p:nvPr/>
          </p:nvSpPr>
          <p:spPr bwMode="auto">
            <a:xfrm>
              <a:off x="1567" y="2022"/>
              <a:ext cx="1089" cy="346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10, 20, 30 počátek (x, y, z) </a:t>
              </a:r>
              <a:endParaRPr lang="en-US"/>
            </a:p>
          </p:txBody>
        </p:sp>
        <p:cxnSp>
          <p:nvCxnSpPr>
            <p:cNvPr id="191507" name="AutoShape 19"/>
            <p:cNvCxnSpPr>
              <a:cxnSpLocks noChangeShapeType="1"/>
            </p:cNvCxnSpPr>
            <p:nvPr/>
          </p:nvCxnSpPr>
          <p:spPr bwMode="auto">
            <a:xfrm flipH="1">
              <a:off x="471" y="2160"/>
              <a:ext cx="1094" cy="70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1508" name="AutoShape 20"/>
            <p:cNvCxnSpPr>
              <a:cxnSpLocks noChangeShapeType="1"/>
              <a:stCxn id="191506" idx="3"/>
            </p:cNvCxnSpPr>
            <p:nvPr/>
          </p:nvCxnSpPr>
          <p:spPr bwMode="auto">
            <a:xfrm flipV="1">
              <a:off x="2656" y="2132"/>
              <a:ext cx="515" cy="63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23" name="Group 35"/>
          <p:cNvGrpSpPr>
            <a:grpSpLocks/>
          </p:cNvGrpSpPr>
          <p:nvPr/>
        </p:nvGrpSpPr>
        <p:grpSpPr bwMode="auto">
          <a:xfrm>
            <a:off x="733425" y="4221163"/>
            <a:ext cx="4054475" cy="769937"/>
            <a:chOff x="462" y="2659"/>
            <a:chExt cx="2554" cy="485"/>
          </a:xfrm>
        </p:grpSpPr>
        <p:sp>
          <p:nvSpPr>
            <p:cNvPr id="191509" name="Text Box 21"/>
            <p:cNvSpPr txBox="1">
              <a:spLocks noChangeArrowheads="1"/>
            </p:cNvSpPr>
            <p:nvPr/>
          </p:nvSpPr>
          <p:spPr bwMode="auto">
            <a:xfrm>
              <a:off x="1292" y="2659"/>
              <a:ext cx="1724" cy="17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11, 21, 31 – konc. bod</a:t>
              </a:r>
              <a:endParaRPr lang="en-US"/>
            </a:p>
          </p:txBody>
        </p:sp>
        <p:cxnSp>
          <p:nvCxnSpPr>
            <p:cNvPr id="191510" name="AutoShape 22"/>
            <p:cNvCxnSpPr>
              <a:cxnSpLocks noChangeShapeType="1"/>
              <a:stCxn id="191509" idx="1"/>
            </p:cNvCxnSpPr>
            <p:nvPr/>
          </p:nvCxnSpPr>
          <p:spPr bwMode="auto">
            <a:xfrm flipH="1">
              <a:off x="462" y="2746"/>
              <a:ext cx="830" cy="398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15" name="Group 27"/>
          <p:cNvGrpSpPr>
            <a:grpSpLocks/>
          </p:cNvGrpSpPr>
          <p:nvPr/>
        </p:nvGrpSpPr>
        <p:grpSpPr bwMode="auto">
          <a:xfrm>
            <a:off x="2268538" y="4854575"/>
            <a:ext cx="2795587" cy="504825"/>
            <a:chOff x="1429" y="3058"/>
            <a:chExt cx="1761" cy="318"/>
          </a:xfrm>
        </p:grpSpPr>
        <p:sp>
          <p:nvSpPr>
            <p:cNvPr id="191512" name="Text Box 24"/>
            <p:cNvSpPr txBox="1">
              <a:spLocks noChangeArrowheads="1"/>
            </p:cNvSpPr>
            <p:nvPr/>
          </p:nvSpPr>
          <p:spPr bwMode="auto">
            <a:xfrm>
              <a:off x="1429" y="3203"/>
              <a:ext cx="1089" cy="173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cs-CZ"/>
                <a:t>40 – poloměr</a:t>
              </a:r>
              <a:endParaRPr lang="en-US"/>
            </a:p>
          </p:txBody>
        </p:sp>
        <p:cxnSp>
          <p:nvCxnSpPr>
            <p:cNvPr id="191514" name="AutoShape 26"/>
            <p:cNvCxnSpPr>
              <a:cxnSpLocks noChangeShapeType="1"/>
              <a:stCxn id="191512" idx="3"/>
            </p:cNvCxnSpPr>
            <p:nvPr/>
          </p:nvCxnSpPr>
          <p:spPr bwMode="auto">
            <a:xfrm flipV="1">
              <a:off x="2518" y="3058"/>
              <a:ext cx="672" cy="232"/>
            </a:xfrm>
            <a:prstGeom prst="straightConnector1">
              <a:avLst/>
            </a:prstGeom>
            <a:noFill/>
            <a:ln w="28575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1522" name="Group 34"/>
          <p:cNvGrpSpPr>
            <a:grpSpLocks/>
          </p:cNvGrpSpPr>
          <p:nvPr/>
        </p:nvGrpSpPr>
        <p:grpSpPr bwMode="auto">
          <a:xfrm>
            <a:off x="6443663" y="1196975"/>
            <a:ext cx="2520950" cy="5135563"/>
            <a:chOff x="4059" y="754"/>
            <a:chExt cx="1588" cy="3235"/>
          </a:xfrm>
        </p:grpSpPr>
        <p:pic>
          <p:nvPicPr>
            <p:cNvPr id="191493" name="Picture 5" descr="obr_autoca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8" y="754"/>
              <a:ext cx="1451" cy="11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1521" name="Text Box 33"/>
            <p:cNvSpPr txBox="1">
              <a:spLocks noChangeArrowheads="1"/>
            </p:cNvSpPr>
            <p:nvPr/>
          </p:nvSpPr>
          <p:spPr bwMode="auto">
            <a:xfrm>
              <a:off x="4059" y="2205"/>
              <a:ext cx="1588" cy="178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72000" tIns="72000" rIns="0" bIns="72000">
              <a:spAutoFit/>
            </a:bodyPr>
            <a:lstStyle/>
            <a:p>
              <a:pPr algn="l"/>
              <a:r>
                <a:rPr lang="cs-CZ" sz="1600" b="1">
                  <a:latin typeface="Verdana" pitchFamily="34" charset="0"/>
                </a:rPr>
                <a:t>úsečka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hladina: 0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barva: dle hladiny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počátek: (115, 0, 0)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konec: (255, 90, 0)</a:t>
              </a:r>
            </a:p>
            <a:p>
              <a:pPr algn="l"/>
              <a:endParaRPr lang="cs-CZ" sz="1600" b="1">
                <a:latin typeface="Verdana" pitchFamily="34" charset="0"/>
              </a:endParaRPr>
            </a:p>
            <a:p>
              <a:pPr algn="l"/>
              <a:r>
                <a:rPr lang="cs-CZ" sz="1600" b="1">
                  <a:latin typeface="Verdana" pitchFamily="34" charset="0"/>
                </a:rPr>
                <a:t>kružnice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hladina: 0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barva: červená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střed: (115, 0, 0)</a:t>
              </a:r>
            </a:p>
            <a:p>
              <a:pPr algn="l"/>
              <a:r>
                <a:rPr lang="cs-CZ" sz="1600">
                  <a:latin typeface="Verdana" pitchFamily="34" charset="0"/>
                </a:rPr>
                <a:t>poloměr: 80</a:t>
              </a:r>
              <a:endParaRPr lang="en-US" sz="1600">
                <a:latin typeface="Verdana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9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1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1000"/>
                                        <p:tgtEl>
                                          <p:spTgt spid="19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1000"/>
                                        <p:tgtEl>
                                          <p:spTgt spid="19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1000"/>
                                        <p:tgtEl>
                                          <p:spTgt spid="19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1000"/>
                                        <p:tgtEl>
                                          <p:spTgt spid="19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5" dur="1000"/>
                                        <p:tgtEl>
                                          <p:spTgt spid="19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1000"/>
                                        <p:tgtEl>
                                          <p:spTgt spid="1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1000"/>
                                        <p:tgtEl>
                                          <p:spTgt spid="19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490" grpId="0"/>
      <p:bldP spid="191491" grpId="0" animBg="1"/>
      <p:bldP spid="1914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Základy počítačové grafiky, Helena Novotná, podzim 2013</a:t>
            </a:r>
            <a:endParaRPr lang="en-US"/>
          </a:p>
        </p:txBody>
      </p:sp>
      <p:sp>
        <p:nvSpPr>
          <p:cNvPr id="1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433CE9-DFDE-480A-86DD-33EF177C917C}" type="slidenum">
              <a:rPr lang="en-US"/>
              <a:pPr/>
              <a:t>9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-26988"/>
            <a:ext cx="8642350" cy="777876"/>
          </a:xfrm>
        </p:spPr>
        <p:txBody>
          <a:bodyPr/>
          <a:lstStyle/>
          <a:p>
            <a:r>
              <a:rPr lang="cs-CZ" sz="3200"/>
              <a:t>Porovnání rastrových a vektorových formátů</a:t>
            </a:r>
            <a:endParaRPr lang="en-US" sz="3200"/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4419600" y="4865688"/>
            <a:ext cx="3810000" cy="137160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prstShdw prst="shdw17" dist="17961" dir="2700000">
              <a:schemeClr val="tx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/>
          <a:p>
            <a:pPr marL="342900" indent="-342900" algn="l">
              <a:spcAft>
                <a:spcPct val="10000"/>
              </a:spcAft>
              <a:buClr>
                <a:schemeClr val="bg2"/>
              </a:buClr>
              <a:buSzPct val="80000"/>
              <a:buFont typeface="Wingdings" pitchFamily="2" charset="2"/>
              <a:buChar char="Æ"/>
            </a:pPr>
            <a:r>
              <a:rPr lang="cs-CZ" sz="2000"/>
              <a:t>omezená oblast použití</a:t>
            </a:r>
          </a:p>
          <a:p>
            <a:pPr marL="342900" indent="-342900" algn="l">
              <a:spcAft>
                <a:spcPct val="10000"/>
              </a:spcAft>
              <a:buClr>
                <a:schemeClr val="bg2"/>
              </a:buClr>
              <a:buSzPct val="80000"/>
              <a:buFont typeface="Wingdings" pitchFamily="2" charset="2"/>
              <a:buChar char="Æ"/>
            </a:pPr>
            <a:r>
              <a:rPr lang="cs-CZ" sz="2000"/>
              <a:t>někdy horší přenositelnost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250825" y="4865688"/>
            <a:ext cx="3810000" cy="1371600"/>
          </a:xfrm>
          <a:prstGeom prst="rect">
            <a:avLst/>
          </a:prstGeom>
          <a:solidFill>
            <a:srgbClr val="CCFF99"/>
          </a:solidFill>
          <a:ln>
            <a:noFill/>
          </a:ln>
          <a:effectLst>
            <a:prstShdw prst="shdw17" dist="17961" dir="2700000">
              <a:srgbClr val="CCFF99">
                <a:gamma/>
                <a:shade val="60000"/>
                <a:invGamma/>
              </a:srgbClr>
            </a:prstShdw>
          </a:effectLst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/>
          <a:lstStyle/>
          <a:p>
            <a:pPr marL="342900" indent="-342900" algn="l">
              <a:spcAft>
                <a:spcPct val="10000"/>
              </a:spcAft>
              <a:buClr>
                <a:schemeClr val="bg2"/>
              </a:buClr>
              <a:buSzPct val="80000"/>
              <a:buFont typeface="Wingdings" pitchFamily="2" charset="2"/>
              <a:buChar char="Æ"/>
            </a:pPr>
            <a:r>
              <a:rPr lang="cs-CZ" sz="2000"/>
              <a:t>velmi rozsáhlé, zejména pro velké množství barev</a:t>
            </a:r>
          </a:p>
          <a:p>
            <a:pPr marL="342900" indent="-342900" algn="l">
              <a:spcAft>
                <a:spcPct val="10000"/>
              </a:spcAft>
              <a:buClr>
                <a:schemeClr val="bg2"/>
              </a:buClr>
              <a:buSzPct val="80000"/>
              <a:buFont typeface="Wingdings" pitchFamily="2" charset="2"/>
              <a:buChar char="Æ"/>
            </a:pPr>
            <a:r>
              <a:rPr lang="cs-CZ" sz="2000"/>
              <a:t>problémy se změnou velikosti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8305800" y="2060575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8000" b="1" dirty="0">
                <a:solidFill>
                  <a:srgbClr val="00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+</a:t>
            </a:r>
            <a:endParaRPr lang="cs-CZ" sz="2400" dirty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8305800" y="4572000"/>
            <a:ext cx="838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cs-CZ" sz="8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–</a:t>
            </a:r>
            <a:endParaRPr lang="cs-CZ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grpSp>
        <p:nvGrpSpPr>
          <p:cNvPr id="192526" name="Group 14"/>
          <p:cNvGrpSpPr>
            <a:grpSpLocks/>
          </p:cNvGrpSpPr>
          <p:nvPr/>
        </p:nvGrpSpPr>
        <p:grpSpPr bwMode="auto">
          <a:xfrm>
            <a:off x="4419600" y="603250"/>
            <a:ext cx="3810000" cy="3881438"/>
            <a:chOff x="2784" y="380"/>
            <a:chExt cx="2400" cy="2445"/>
          </a:xfrm>
        </p:grpSpPr>
        <p:sp>
          <p:nvSpPr>
            <p:cNvPr id="192517" name="Rectangle 5"/>
            <p:cNvSpPr>
              <a:spLocks noChangeArrowheads="1"/>
            </p:cNvSpPr>
            <p:nvPr/>
          </p:nvSpPr>
          <p:spPr bwMode="auto">
            <a:xfrm>
              <a:off x="2784" y="1001"/>
              <a:ext cx="2400" cy="182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prstShdw prst="shdw17" dist="17961" dir="2700000">
                <a:schemeClr val="tx2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/>
            <a:p>
              <a:pPr marL="342900" indent="-342900" algn="l">
                <a:spcAft>
                  <a:spcPct val="10000"/>
                </a:spcAft>
                <a:buClr>
                  <a:schemeClr val="bg2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vektorový popis lze snadno editovat</a:t>
              </a:r>
            </a:p>
            <a:p>
              <a:pPr marL="342900" indent="-342900" algn="l">
                <a:spcAft>
                  <a:spcPct val="10000"/>
                </a:spcAft>
                <a:buClr>
                  <a:schemeClr val="bg2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paměťové nároky odpovídají složitosti obrázku</a:t>
              </a:r>
            </a:p>
            <a:p>
              <a:pPr marL="342900" indent="-342900" algn="l">
                <a:spcAft>
                  <a:spcPct val="10000"/>
                </a:spcAft>
                <a:buClr>
                  <a:schemeClr val="bg2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při zobrazování se využívá rozlišení daného zařízení</a:t>
              </a:r>
            </a:p>
          </p:txBody>
        </p:sp>
        <p:cxnSp>
          <p:nvCxnSpPr>
            <p:cNvPr id="192523" name="AutoShape 11"/>
            <p:cNvCxnSpPr>
              <a:cxnSpLocks noChangeShapeType="1"/>
              <a:endCxn id="192517" idx="0"/>
            </p:cNvCxnSpPr>
            <p:nvPr/>
          </p:nvCxnSpPr>
          <p:spPr bwMode="auto">
            <a:xfrm>
              <a:off x="3757" y="380"/>
              <a:ext cx="227" cy="621"/>
            </a:xfrm>
            <a:prstGeom prst="straightConnector1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92525" name="Group 13"/>
          <p:cNvGrpSpPr>
            <a:grpSpLocks/>
          </p:cNvGrpSpPr>
          <p:nvPr/>
        </p:nvGrpSpPr>
        <p:grpSpPr bwMode="auto">
          <a:xfrm>
            <a:off x="250825" y="588963"/>
            <a:ext cx="3810000" cy="3848100"/>
            <a:chOff x="158" y="371"/>
            <a:chExt cx="2400" cy="2424"/>
          </a:xfrm>
        </p:grpSpPr>
        <p:cxnSp>
          <p:nvCxnSpPr>
            <p:cNvPr id="192522" name="AutoShape 10"/>
            <p:cNvCxnSpPr>
              <a:cxnSpLocks noChangeShapeType="1"/>
            </p:cNvCxnSpPr>
            <p:nvPr/>
          </p:nvCxnSpPr>
          <p:spPr bwMode="auto">
            <a:xfrm flipH="1">
              <a:off x="1338" y="371"/>
              <a:ext cx="342" cy="615"/>
            </a:xfrm>
            <a:prstGeom prst="straightConnector1">
              <a:avLst/>
            </a:prstGeom>
            <a:noFill/>
            <a:ln w="38100">
              <a:solidFill>
                <a:srgbClr val="CC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2524" name="Rectangle 12"/>
            <p:cNvSpPr>
              <a:spLocks noChangeArrowheads="1"/>
            </p:cNvSpPr>
            <p:nvPr/>
          </p:nvSpPr>
          <p:spPr bwMode="auto">
            <a:xfrm>
              <a:off x="158" y="981"/>
              <a:ext cx="2400" cy="181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prstShdw prst="shdw17" dist="17961" dir="2700000">
                <a:srgbClr val="CCFF99">
                  <a:gamma/>
                  <a:shade val="60000"/>
                  <a:invGamma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6000" tIns="36000" rIns="36000" bIns="36000"/>
            <a:lstStyle/>
            <a:p>
              <a:pPr marL="342900" indent="-3429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pro předlohy z reálného světa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snadné vytváření z dat uložených v poli v paměti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pixelové hodnoty mohou být měněny hromadně </a:t>
              </a:r>
            </a:p>
            <a:p>
              <a:pPr marL="342900" indent="-342900" algn="l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Æ"/>
              </a:pPr>
              <a:r>
                <a:rPr lang="cs-CZ" sz="2000"/>
                <a:t>snadný přenos na rastrová výstupní zařízení (obrazovka, tiskárny)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2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/>
      <p:bldP spid="192518" grpId="0" animBg="1"/>
      <p:bldP spid="192519" grpId="0" animBg="1"/>
      <p:bldP spid="192520" grpId="0"/>
      <p:bldP spid="192521" grpId="0"/>
    </p:bldLst>
  </p:timing>
</p:sld>
</file>

<file path=ppt/theme/theme1.xml><?xml version="1.0" encoding="utf-8"?>
<a:theme xmlns:a="http://schemas.openxmlformats.org/drawingml/2006/main" name="mezisnímek">
  <a:themeElements>
    <a:clrScheme name="mezisnímek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mezisnímek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>
              <a:gamma/>
              <a:shade val="60000"/>
              <a:invGamma/>
            </a:schemeClr>
          </a:prst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bg2">
              <a:gamma/>
              <a:shade val="60000"/>
              <a:invGamma/>
            </a:schemeClr>
          </a:prstShdw>
        </a:effec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mezisnímek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zisnímek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zisnímek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743</Words>
  <Application>Microsoft Office PowerPoint</Application>
  <PresentationFormat>Předvádění na obrazovce (4:3)</PresentationFormat>
  <Paragraphs>217</Paragraphs>
  <Slides>15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  <vt:variant>
        <vt:lpstr>Vlastní prezentace</vt:lpstr>
      </vt:variant>
      <vt:variant>
        <vt:i4>2</vt:i4>
      </vt:variant>
    </vt:vector>
  </HeadingPairs>
  <TitlesOfParts>
    <vt:vector size="18" baseType="lpstr">
      <vt:lpstr>mezisnímek</vt:lpstr>
      <vt:lpstr>Grafické formáty</vt:lpstr>
      <vt:lpstr>Formáty pro přenos a ukládání grafické informace</vt:lpstr>
      <vt:lpstr>Rastrové (bitmapové) formáty</vt:lpstr>
      <vt:lpstr>Rastrové formáty</vt:lpstr>
      <vt:lpstr>Příklad rastrového formátu</vt:lpstr>
      <vt:lpstr>Vektorové formáty</vt:lpstr>
      <vt:lpstr>Vektorové formáty</vt:lpstr>
      <vt:lpstr>Příklad vektorového formátu (DXF)</vt:lpstr>
      <vt:lpstr>Porovnání rastrových a vektorových formátů</vt:lpstr>
      <vt:lpstr>Konverze grafických dat</vt:lpstr>
      <vt:lpstr>Konverze grafických dat</vt:lpstr>
      <vt:lpstr>Konverze mezi rastrovými formáty</vt:lpstr>
      <vt:lpstr>Konverze mezi vektorovými formáty</vt:lpstr>
      <vt:lpstr>Rasterizace</vt:lpstr>
      <vt:lpstr>Příklad rasterizace úsečky</vt:lpstr>
      <vt:lpstr>první přednáška</vt:lpstr>
      <vt:lpstr>druhá přednáška</vt:lpstr>
    </vt:vector>
  </TitlesOfParts>
  <Company>VUT FAST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Počítačová grafika</dc:title>
  <dc:creator>novotna.h</dc:creator>
  <cp:lastModifiedBy>Helena Novotná</cp:lastModifiedBy>
  <cp:revision>79</cp:revision>
  <dcterms:created xsi:type="dcterms:W3CDTF">2009-10-29T11:53:56Z</dcterms:created>
  <dcterms:modified xsi:type="dcterms:W3CDTF">2013-12-03T09:43:48Z</dcterms:modified>
</cp:coreProperties>
</file>