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4"/>
  </p:notesMasterIdLst>
  <p:handoutMasterIdLst>
    <p:handoutMasterId r:id="rId25"/>
  </p:handoutMasterIdLst>
  <p:sldIdLst>
    <p:sldId id="314" r:id="rId2"/>
    <p:sldId id="258" r:id="rId3"/>
    <p:sldId id="259" r:id="rId4"/>
    <p:sldId id="303" r:id="rId5"/>
    <p:sldId id="335" r:id="rId6"/>
    <p:sldId id="336" r:id="rId7"/>
    <p:sldId id="337" r:id="rId8"/>
    <p:sldId id="338" r:id="rId9"/>
    <p:sldId id="261" r:id="rId10"/>
    <p:sldId id="262" r:id="rId11"/>
    <p:sldId id="263" r:id="rId12"/>
    <p:sldId id="304" r:id="rId13"/>
    <p:sldId id="305" r:id="rId14"/>
    <p:sldId id="306" r:id="rId15"/>
    <p:sldId id="307" r:id="rId16"/>
    <p:sldId id="268" r:id="rId17"/>
    <p:sldId id="270" r:id="rId18"/>
    <p:sldId id="311" r:id="rId19"/>
    <p:sldId id="272" r:id="rId20"/>
    <p:sldId id="308" r:id="rId21"/>
    <p:sldId id="312" r:id="rId22"/>
    <p:sldId id="318" r:id="rId23"/>
  </p:sldIdLst>
  <p:sldSz cx="9144000" cy="6858000" type="screen4x3"/>
  <p:notesSz cx="9982200" cy="6797675"/>
  <p:custShowLst>
    <p:custShow name="první přednáška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  <p:custShow name="druhá přednáška" id="1">
      <p:sldLst>
        <p:sld r:id="rId18"/>
        <p:sld r:id="rId19"/>
        <p:sld r:id="rId20"/>
        <p:sld r:id="rId21"/>
        <p:sld r:id="rId22"/>
        <p:sld r:id="rId23"/>
      </p:sldLst>
    </p:custShow>
    <p:custShow name="třetí přednáška" id="2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FF00"/>
    <a:srgbClr val="00FFFF"/>
    <a:srgbClr val="0000FF"/>
    <a:srgbClr val="00FF00"/>
    <a:srgbClr val="99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-558" y="-84"/>
      </p:cViewPr>
      <p:guideLst>
        <p:guide orient="horz" pos="2141"/>
        <p:guide pos="3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4675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477C486-12BC-4AFB-BFA9-256FBF019D2F}" type="datetime1">
              <a:rPr lang="cs-CZ"/>
              <a:pPr/>
              <a:t>25.11.2014</a:t>
            </a:fld>
            <a:endParaRPr lang="cs-CZ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cs-CZ"/>
              <a:t>Základy počítačové grafiky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4675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B19AD14-3337-47CB-8C23-2044EA46AE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160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4675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3B36967-2476-44F3-BB9A-214945065824}" type="datetime1">
              <a:rPr lang="cs-CZ"/>
              <a:pPr/>
              <a:t>25.11.2014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24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8538" y="3228975"/>
            <a:ext cx="7985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Základy počítačové grafiky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4675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D60225C-BD85-4C56-A329-CC8EB41AA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16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20 / 2,54 = 7,87; 15 / 2,54 = 5,91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B36967-2476-44F3-BB9A-214945065824}" type="datetime1">
              <a:rPr lang="cs-CZ" smtClean="0"/>
              <a:pPr/>
              <a:t>25.11.2014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Základy počítačové grafiky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225C-BD85-4C56-A329-CC8EB41AAC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3x × 4x  = 12x</a:t>
            </a:r>
            <a:r>
              <a:rPr lang="cs-CZ" baseline="30000" dirty="0" smtClean="0"/>
              <a:t>2</a:t>
            </a:r>
            <a:r>
              <a:rPr lang="cs-CZ" baseline="0" dirty="0" smtClean="0"/>
              <a:t>= 15 000 000;  </a:t>
            </a: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baseline="0" dirty="0" smtClean="0"/>
              <a:t> = 15 000 000 / (3×4) = 1 250 000 ; x = 1118;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B36967-2476-44F3-BB9A-214945065824}" type="datetime1">
              <a:rPr lang="cs-CZ" smtClean="0"/>
              <a:pPr/>
              <a:t>25.11.2014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Základy počítačové grafiky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225C-BD85-4C56-A329-CC8EB41AAC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B36967-2476-44F3-BB9A-214945065824}" type="datetime1">
              <a:rPr lang="cs-CZ" smtClean="0"/>
              <a:pPr/>
              <a:t>25.11.2014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Základy počítačové grafiky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225C-BD85-4C56-A329-CC8EB41AAC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20938"/>
            <a:ext cx="7772400" cy="1736725"/>
          </a:xfrm>
        </p:spPr>
        <p:txBody>
          <a:bodyPr anchor="b" anchorCtr="1"/>
          <a:lstStyle>
            <a:lvl1pPr>
              <a:defRPr sz="5400" b="1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1C2A5-9731-49A4-A361-FA0E60BD4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7003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5962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59626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67A93-1A8D-49EF-B320-A6ACC3D22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19315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49E0789E-CAF2-460D-A4DE-DB70A30E9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80169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250825" y="1196975"/>
            <a:ext cx="8642350" cy="504031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EB5F0985-0CEB-4814-84E9-B538A85DD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1902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315E7EAF-BA34-4ACA-BC1A-39743A832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8560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642350" cy="2443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0825" y="3792538"/>
            <a:ext cx="8642350" cy="24447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AB62AFF0-ABBB-4F0A-9B4E-497EBC94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475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056A96-5CA5-4038-876E-9215E5963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0715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3F20F-719A-4768-A645-9667FF830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45247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00082-26BB-425B-B53C-A7C4305E7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9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C9744D-CD66-42DB-83E5-9111DF4A6D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10383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80EAA-E5EF-45AE-8510-76B09DF25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3765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53F87A-0DFC-4A25-8FE2-8A68EF34F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7040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09CB48-8318-4B43-938A-B15BFAAF3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0476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AECD56-5E67-40F7-A5AF-D25609273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63510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6423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nadpisů</a:t>
            </a:r>
            <a:r>
              <a:rPr lang="en-US" dirty="0" smtClean="0"/>
              <a:t>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64235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2"/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3"/>
            <a:r>
              <a:rPr lang="en-US" dirty="0" err="1" smtClean="0"/>
              <a:t>Čtvrtá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4"/>
            <a:r>
              <a:rPr lang="en-US" dirty="0" err="1" smtClean="0"/>
              <a:t>Pátá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381750"/>
            <a:ext cx="5768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50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1C9876-BFA7-4A29-A0F9-244CA9EC180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632" grpId="0"/>
      <p:bldP spid="26633" grpId="0"/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Æ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ahoma" pitchFamily="34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Základy </a:t>
            </a:r>
            <a:br>
              <a:rPr lang="cs-CZ"/>
            </a:br>
            <a:r>
              <a:rPr lang="cs-CZ"/>
              <a:t>počítačové grafiky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/>
              <a:t>Teorie barev</a:t>
            </a:r>
            <a:endParaRPr lang="en-US" sz="6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63997-F557-470E-8A8C-7050A89D23FE}" type="slidenum">
              <a:rPr lang="en-US"/>
              <a:pPr/>
              <a:t>11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414337"/>
          </a:xfrm>
        </p:spPr>
        <p:txBody>
          <a:bodyPr/>
          <a:lstStyle/>
          <a:p>
            <a:r>
              <a:rPr lang="cs-CZ"/>
              <a:t>Světlo</a:t>
            </a:r>
            <a:endParaRPr lang="cs-CZ" sz="7200" b="1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400">
                <a:effectLst/>
              </a:rPr>
              <a:t>Viditelné světlo je polarizovaným elektromagnetickým zářením s vlnovou délkou od 720 nm (červená) do 380 nm (fialová). (Frekvence 4,3 –7,5 </a:t>
            </a:r>
            <a:r>
              <a:rPr lang="cs-CZ" sz="2400">
                <a:effectLst/>
                <a:sym typeface="Symbol" pitchFamily="18" charset="2"/>
              </a:rPr>
              <a:t></a:t>
            </a:r>
            <a:r>
              <a:rPr lang="cs-CZ" sz="2400">
                <a:effectLst/>
              </a:rPr>
              <a:t> 10</a:t>
            </a:r>
            <a:r>
              <a:rPr lang="cs-CZ" sz="2400" baseline="30000">
                <a:effectLst/>
              </a:rPr>
              <a:t>8</a:t>
            </a:r>
            <a:r>
              <a:rPr lang="cs-CZ" sz="2400">
                <a:effectLst/>
              </a:rPr>
              <a:t> MHz.)</a:t>
            </a:r>
          </a:p>
          <a:p>
            <a:pPr marL="825500" lvl="1"/>
            <a:r>
              <a:rPr lang="cs-CZ" sz="2000">
                <a:effectLst/>
              </a:rPr>
              <a:t>vyšší vlnové délky (nižší frekvence): infračervené, mikrovlnné, rádiové záření</a:t>
            </a:r>
          </a:p>
          <a:p>
            <a:pPr marL="825500" lvl="1"/>
            <a:r>
              <a:rPr lang="cs-CZ" sz="2000">
                <a:effectLst/>
              </a:rPr>
              <a:t>nižší vlnové délky (vyšší frekvence): ultrafialové, rentgenové, kosmické záření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>
                <a:effectLst/>
              </a:rPr>
              <a:t>Barvu a intenzitu světla vnímáme na sítnici oka</a:t>
            </a:r>
          </a:p>
          <a:p>
            <a:pPr marL="825500" lvl="1"/>
            <a:r>
              <a:rPr lang="cs-CZ" sz="2000">
                <a:effectLst/>
              </a:rPr>
              <a:t>čípky (barvy), tyčinky (intenzita)</a:t>
            </a:r>
          </a:p>
          <a:p>
            <a:pPr marL="825500" lvl="1"/>
            <a:r>
              <a:rPr lang="cs-CZ" sz="2000">
                <a:effectLst/>
              </a:rPr>
              <a:t>citlivost čípků má 3 lokální maxima (červená, zelená, modrá)</a:t>
            </a:r>
          </a:p>
          <a:p>
            <a:pPr marL="825500" lvl="1"/>
            <a:r>
              <a:rPr lang="cs-CZ" sz="2000">
                <a:effectLst/>
              </a:rPr>
              <a:t>V rámci viditelné části spektra je člověk schopen rozlišit víc než 4</a:t>
            </a:r>
            <a:r>
              <a:rPr lang="cs-CZ" sz="2000">
                <a:effectLst/>
                <a:sym typeface="Symbol" pitchFamily="18" charset="2"/>
              </a:rPr>
              <a:t>00 000</a:t>
            </a:r>
            <a:r>
              <a:rPr lang="cs-CZ" sz="2000">
                <a:effectLst/>
              </a:rPr>
              <a:t> různých barev a jejich odstínů.</a:t>
            </a:r>
            <a:endParaRPr lang="en-US" sz="2000">
              <a:effectLst/>
            </a:endParaRPr>
          </a:p>
        </p:txBody>
      </p:sp>
      <p:pic>
        <p:nvPicPr>
          <p:cNvPr id="82952" name="Picture 8" descr="du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9588"/>
            <a:ext cx="87852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ED827-45FA-4E33-8929-925BEC7E21EF}" type="slidenum">
              <a:rPr lang="en-US"/>
              <a:pPr/>
              <a:t>12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Barevné modely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762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Skládáním dvou a více barev vznikají barvy další.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8713663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73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>
            <a:spAutoFit/>
          </a:bodyPr>
          <a:lstStyle>
            <a:lvl1pPr marL="1617663" indent="-1617663" algn="l"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97050" algn="l"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695575" indent="1160463" algn="l"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4035425" algn="l"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4219575" indent="-4763" algn="l"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4676775" indent="-4763" fontAlgn="base"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5133975" indent="-4763" fontAlgn="base"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5591175" indent="-4763" fontAlgn="base"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6048375" indent="-4763" fontAlgn="base"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Barevné modely určují:</a:t>
            </a:r>
          </a:p>
          <a:p>
            <a:pPr lvl="4"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Ze kterých barev se budou ostatní skládat?</a:t>
            </a:r>
          </a:p>
          <a:p>
            <a:pPr lvl="3"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Jaký bude poměr jednotlivých základních barev?</a:t>
            </a:r>
          </a:p>
          <a:p>
            <a:pPr lvl="3"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Jakým způsobem se budou základní barvy míchat?</a:t>
            </a:r>
          </a:p>
          <a:p>
            <a:pPr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67942" name="Picture 6" descr="mich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3709988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2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9AD8-D62F-4A55-AB58-B899864F4950}" type="slidenum">
              <a:rPr lang="en-US"/>
              <a:pPr/>
              <a:t>13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7416800" cy="777875"/>
          </a:xfrm>
        </p:spPr>
        <p:txBody>
          <a:bodyPr/>
          <a:lstStyle/>
          <a:p>
            <a:r>
              <a:rPr lang="cs-CZ" sz="4000"/>
              <a:t>Aditivní barevný model </a:t>
            </a:r>
            <a:br>
              <a:rPr lang="cs-CZ" sz="4000"/>
            </a:br>
            <a:r>
              <a:rPr lang="cs-CZ" sz="4000"/>
              <a:t>(typicky </a:t>
            </a:r>
            <a:r>
              <a:rPr lang="cs-CZ" sz="4000">
                <a:solidFill>
                  <a:srgbClr val="FF0000"/>
                </a:solidFill>
              </a:rPr>
              <a:t>R</a:t>
            </a:r>
            <a:r>
              <a:rPr lang="cs-CZ" sz="4000">
                <a:solidFill>
                  <a:srgbClr val="00FF00"/>
                </a:solidFill>
              </a:rPr>
              <a:t>G</a:t>
            </a:r>
            <a:r>
              <a:rPr lang="cs-CZ" sz="4000">
                <a:solidFill>
                  <a:srgbClr val="0000FF"/>
                </a:solidFill>
              </a:rPr>
              <a:t>B</a:t>
            </a:r>
            <a:r>
              <a:rPr lang="cs-CZ" sz="4000"/>
              <a:t>)</a:t>
            </a:r>
            <a:endParaRPr lang="en-US" sz="400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6048375" cy="3167062"/>
          </a:xfrm>
        </p:spPr>
        <p:txBody>
          <a:bodyPr/>
          <a:lstStyle/>
          <a:p>
            <a:r>
              <a:rPr lang="cs-CZ"/>
              <a:t>Barvy jsou vytvářeny přidáváním barvy do černé.</a:t>
            </a:r>
          </a:p>
          <a:p>
            <a:r>
              <a:rPr lang="cs-CZ"/>
              <a:t>Aditivní barevné prostředí nepotřebuje vnější světlo (barvy na monitoru).</a:t>
            </a:r>
          </a:p>
          <a:p>
            <a:r>
              <a:rPr lang="cs-CZ"/>
              <a:t>Používá se při ukládání do souborů.</a:t>
            </a:r>
          </a:p>
          <a:p>
            <a:endParaRPr lang="en-US"/>
          </a:p>
        </p:txBody>
      </p:sp>
      <p:pic>
        <p:nvPicPr>
          <p:cNvPr id="168964" name="Picture 4" descr="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765175"/>
            <a:ext cx="2881312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8973" name="Group 13"/>
          <p:cNvGrpSpPr>
            <a:grpSpLocks/>
          </p:cNvGrpSpPr>
          <p:nvPr/>
        </p:nvGrpSpPr>
        <p:grpSpPr bwMode="auto">
          <a:xfrm>
            <a:off x="6372225" y="3789363"/>
            <a:ext cx="2652713" cy="2894012"/>
            <a:chOff x="4014" y="2387"/>
            <a:chExt cx="1671" cy="1823"/>
          </a:xfrm>
        </p:grpSpPr>
        <p:pic>
          <p:nvPicPr>
            <p:cNvPr id="168966" name="Picture 6" descr="monitor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2387"/>
              <a:ext cx="1671" cy="1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967" name="Litebulb"/>
            <p:cNvSpPr>
              <a:spLocks noEditPoints="1" noChangeArrowheads="1"/>
            </p:cNvSpPr>
            <p:nvPr/>
          </p:nvSpPr>
          <p:spPr bwMode="auto">
            <a:xfrm>
              <a:off x="4377" y="2795"/>
              <a:ext cx="227" cy="29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tx2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8970" name="Text Box 10"/>
            <p:cNvSpPr txBox="1">
              <a:spLocks noChangeArrowheads="1"/>
            </p:cNvSpPr>
            <p:nvPr/>
          </p:nvSpPr>
          <p:spPr bwMode="auto">
            <a:xfrm>
              <a:off x="4059" y="3566"/>
              <a:ext cx="1406" cy="17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rgbClr val="00FF00"/>
                  </a:solidFill>
                </a:rPr>
                <a:t>zelená (0, 255, 0)</a:t>
              </a:r>
              <a:endParaRPr lang="en-US">
                <a:solidFill>
                  <a:srgbClr val="00FF00"/>
                </a:solidFill>
              </a:endParaRPr>
            </a:p>
          </p:txBody>
        </p:sp>
        <p:sp>
          <p:nvSpPr>
            <p:cNvPr id="168971" name="Litebulb"/>
            <p:cNvSpPr>
              <a:spLocks noEditPoints="1" noChangeArrowheads="1"/>
            </p:cNvSpPr>
            <p:nvPr/>
          </p:nvSpPr>
          <p:spPr bwMode="auto">
            <a:xfrm>
              <a:off x="4513" y="2931"/>
              <a:ext cx="227" cy="29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00FF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8972" name="Litebulb"/>
            <p:cNvSpPr>
              <a:spLocks noEditPoints="1" noChangeArrowheads="1"/>
            </p:cNvSpPr>
            <p:nvPr/>
          </p:nvSpPr>
          <p:spPr bwMode="auto">
            <a:xfrm>
              <a:off x="4649" y="3067"/>
              <a:ext cx="227" cy="29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tx2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2A902-9C84-423F-9CA9-796D2AAF91B1}" type="slidenum">
              <a:rPr lang="en-US"/>
              <a:pPr/>
              <a:t>14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Subtraktivní barevný model </a:t>
            </a:r>
            <a:br>
              <a:rPr lang="cs-CZ" sz="4000"/>
            </a:br>
            <a:r>
              <a:rPr lang="cs-CZ" sz="4000"/>
              <a:t>(typicky </a:t>
            </a:r>
            <a:r>
              <a:rPr lang="cs-CZ" sz="4000">
                <a:solidFill>
                  <a:srgbClr val="00FFFF"/>
                </a:solidFill>
              </a:rPr>
              <a:t>C</a:t>
            </a:r>
            <a:r>
              <a:rPr lang="cs-CZ" sz="4000">
                <a:solidFill>
                  <a:srgbClr val="FF00FF"/>
                </a:solidFill>
              </a:rPr>
              <a:t>M</a:t>
            </a:r>
            <a:r>
              <a:rPr lang="cs-CZ" sz="4000">
                <a:solidFill>
                  <a:srgbClr val="FFFF00"/>
                </a:solidFill>
              </a:rPr>
              <a:t>Y</a:t>
            </a:r>
            <a:r>
              <a:rPr lang="cs-CZ" sz="4000"/>
              <a:t>)</a:t>
            </a:r>
            <a:endParaRPr lang="en-US" sz="400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6265863" cy="4752975"/>
          </a:xfrm>
        </p:spPr>
        <p:txBody>
          <a:bodyPr/>
          <a:lstStyle/>
          <a:p>
            <a:r>
              <a:rPr lang="cs-CZ"/>
              <a:t>Základní barvy jsou odečítány od bílé, čím více odeberu, tím více se blížím černé.</a:t>
            </a:r>
          </a:p>
          <a:p>
            <a:r>
              <a:rPr lang="cs-CZ"/>
              <a:t>Subtraktivní prostředí je prostředí, které odráží světlo, a proto potřebuje vnější zdroj světla.</a:t>
            </a:r>
          </a:p>
          <a:p>
            <a:r>
              <a:rPr lang="cs-CZ"/>
              <a:t>Používá se v tiskárnách, plotrech, zpracování fotografií. </a:t>
            </a:r>
          </a:p>
          <a:p>
            <a:r>
              <a:rPr lang="cs-CZ"/>
              <a:t>CMY(K) (Cyan, Magenta, Yellow, blacK)</a:t>
            </a:r>
          </a:p>
          <a:p>
            <a:endParaRPr lang="en-US"/>
          </a:p>
        </p:txBody>
      </p:sp>
      <p:pic>
        <p:nvPicPr>
          <p:cNvPr id="169988" name="Picture 4" descr="c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765175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0000" name="Group 16"/>
          <p:cNvGrpSpPr>
            <a:grpSpLocks/>
          </p:cNvGrpSpPr>
          <p:nvPr/>
        </p:nvGrpSpPr>
        <p:grpSpPr bwMode="auto">
          <a:xfrm>
            <a:off x="6443663" y="4005263"/>
            <a:ext cx="2520950" cy="1858962"/>
            <a:chOff x="4059" y="2523"/>
            <a:chExt cx="1588" cy="1171"/>
          </a:xfrm>
        </p:grpSpPr>
        <p:sp>
          <p:nvSpPr>
            <p:cNvPr id="169989" name="Line 5"/>
            <p:cNvSpPr>
              <a:spLocks noChangeShapeType="1"/>
            </p:cNvSpPr>
            <p:nvPr/>
          </p:nvSpPr>
          <p:spPr bwMode="auto">
            <a:xfrm>
              <a:off x="4059" y="343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2" name="Line 8"/>
            <p:cNvSpPr>
              <a:spLocks noChangeShapeType="1"/>
            </p:cNvSpPr>
            <p:nvPr/>
          </p:nvSpPr>
          <p:spPr bwMode="auto">
            <a:xfrm flipH="1">
              <a:off x="4785" y="2840"/>
              <a:ext cx="544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3" name="Line 9"/>
            <p:cNvSpPr>
              <a:spLocks noChangeShapeType="1"/>
            </p:cNvSpPr>
            <p:nvPr/>
          </p:nvSpPr>
          <p:spPr bwMode="auto">
            <a:xfrm flipH="1">
              <a:off x="5375" y="2750"/>
              <a:ext cx="9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4" name="Line 10"/>
            <p:cNvSpPr>
              <a:spLocks noChangeShapeType="1"/>
            </p:cNvSpPr>
            <p:nvPr/>
          </p:nvSpPr>
          <p:spPr bwMode="auto">
            <a:xfrm rot="3596938" flipH="1">
              <a:off x="5149" y="2567"/>
              <a:ext cx="9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5" name="Line 11"/>
            <p:cNvSpPr>
              <a:spLocks noChangeShapeType="1"/>
            </p:cNvSpPr>
            <p:nvPr/>
          </p:nvSpPr>
          <p:spPr bwMode="auto">
            <a:xfrm rot="19649048" flipH="1">
              <a:off x="5511" y="2750"/>
              <a:ext cx="9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0" name="Oval 6"/>
            <p:cNvSpPr>
              <a:spLocks noChangeArrowheads="1"/>
            </p:cNvSpPr>
            <p:nvPr/>
          </p:nvSpPr>
          <p:spPr bwMode="auto">
            <a:xfrm>
              <a:off x="5329" y="2523"/>
              <a:ext cx="318" cy="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cs-CZ"/>
            </a:p>
          </p:txBody>
        </p:sp>
        <p:sp>
          <p:nvSpPr>
            <p:cNvPr id="169996" name="Line 12"/>
            <p:cNvSpPr>
              <a:spLocks noChangeShapeType="1"/>
            </p:cNvSpPr>
            <p:nvPr/>
          </p:nvSpPr>
          <p:spPr bwMode="auto">
            <a:xfrm flipH="1" flipV="1">
              <a:off x="4059" y="2750"/>
              <a:ext cx="680" cy="635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7" name="Line 13"/>
            <p:cNvSpPr>
              <a:spLocks noChangeShapeType="1"/>
            </p:cNvSpPr>
            <p:nvPr/>
          </p:nvSpPr>
          <p:spPr bwMode="auto">
            <a:xfrm>
              <a:off x="4507" y="3400"/>
              <a:ext cx="544" cy="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169999" name="Text Box 15"/>
            <p:cNvSpPr txBox="1">
              <a:spLocks noChangeArrowheads="1"/>
            </p:cNvSpPr>
            <p:nvPr/>
          </p:nvSpPr>
          <p:spPr bwMode="auto">
            <a:xfrm>
              <a:off x="4105" y="3521"/>
              <a:ext cx="13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rgbClr val="00FF00"/>
                  </a:solidFill>
                </a:rPr>
                <a:t>zelená (255, 0, 255)</a:t>
              </a:r>
              <a:endParaRPr lang="en-US">
                <a:solidFill>
                  <a:srgbClr val="00FF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ED90C-FEFE-4B62-904E-14ABE524688D}" type="slidenum">
              <a:rPr lang="en-US"/>
              <a:pPr/>
              <a:t>15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typu HSV</a:t>
            </a:r>
            <a:br>
              <a:rPr lang="cs-CZ"/>
            </a:b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6553200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odstín (hue)</a:t>
            </a:r>
          </a:p>
          <a:p>
            <a:pPr lvl="1">
              <a:lnSpc>
                <a:spcPct val="90000"/>
              </a:lnSpc>
            </a:pPr>
            <a:r>
              <a:rPr lang="cs-CZ"/>
              <a:t>základní spektrální barva</a:t>
            </a:r>
          </a:p>
          <a:p>
            <a:pPr lvl="1">
              <a:lnSpc>
                <a:spcPct val="90000"/>
              </a:lnSpc>
            </a:pPr>
            <a:r>
              <a:rPr lang="cs-CZ"/>
              <a:t>zadává se ve stupních (0°–360°) nebo hodnotách (0–255)</a:t>
            </a:r>
          </a:p>
          <a:p>
            <a:pPr lvl="1">
              <a:lnSpc>
                <a:spcPct val="90000"/>
              </a:lnSpc>
            </a:pPr>
            <a:r>
              <a:rPr lang="cs-CZ"/>
              <a:t>0 </a:t>
            </a:r>
            <a:r>
              <a:rPr lang="en-US">
                <a:cs typeface="Tahoma" pitchFamily="34" charset="0"/>
              </a:rPr>
              <a:t>~</a:t>
            </a:r>
            <a:r>
              <a:rPr lang="cs-CZ">
                <a:cs typeface="Tahoma" pitchFamily="34" charset="0"/>
              </a:rPr>
              <a:t> červená</a:t>
            </a:r>
            <a:endParaRPr lang="en-US"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cs-CZ"/>
              <a:t>sytost (saturation)</a:t>
            </a:r>
          </a:p>
          <a:p>
            <a:pPr lvl="1">
              <a:lnSpc>
                <a:spcPct val="90000"/>
              </a:lnSpc>
            </a:pPr>
            <a:r>
              <a:rPr lang="cs-CZ"/>
              <a:t>poměr čisté barvy a  bílé </a:t>
            </a:r>
          </a:p>
          <a:p>
            <a:pPr lvl="1">
              <a:lnSpc>
                <a:spcPct val="90000"/>
              </a:lnSpc>
            </a:pPr>
            <a:r>
              <a:rPr lang="cs-CZ"/>
              <a:t>maximální sytost mají spektrální barvy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/>
              <a:t>intenzita (jas)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/>
              <a:t>maximálně jasná barva nemá příměs černé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/>
              <a:t>klesání jasu </a:t>
            </a:r>
            <a:r>
              <a:rPr lang="cs-CZ">
                <a:sym typeface="Symbol" pitchFamily="18" charset="2"/>
              </a:rPr>
              <a:t> přidávání černé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modely odpovídají </a:t>
            </a:r>
            <a:br>
              <a:rPr lang="cs-CZ"/>
            </a:br>
            <a:r>
              <a:rPr lang="cs-CZ"/>
              <a:t>„malířskému“ chápání barev</a:t>
            </a:r>
            <a:endParaRPr lang="en-US"/>
          </a:p>
        </p:txBody>
      </p:sp>
      <p:pic>
        <p:nvPicPr>
          <p:cNvPr id="171013" name="Picture 5" descr="hsv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981075"/>
            <a:ext cx="2703512" cy="35814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7451725" y="1773238"/>
            <a:ext cx="517525" cy="4000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cs-CZ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6948488" y="4868863"/>
            <a:ext cx="20161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00FF00"/>
                </a:solidFill>
              </a:rPr>
              <a:t>zelená</a:t>
            </a:r>
            <a:br>
              <a:rPr lang="cs-CZ">
                <a:solidFill>
                  <a:srgbClr val="00FF00"/>
                </a:solidFill>
              </a:rPr>
            </a:br>
            <a:r>
              <a:rPr lang="cs-CZ">
                <a:solidFill>
                  <a:srgbClr val="00FF00"/>
                </a:solidFill>
              </a:rPr>
              <a:t>120°, 100%, 100%</a:t>
            </a:r>
            <a:br>
              <a:rPr lang="cs-CZ">
                <a:solidFill>
                  <a:srgbClr val="00FF00"/>
                </a:solidFill>
              </a:rPr>
            </a:br>
            <a:r>
              <a:rPr lang="cs-CZ">
                <a:solidFill>
                  <a:srgbClr val="00FF00"/>
                </a:solidFill>
              </a:rPr>
              <a:t>(85, 255, 255)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71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71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71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71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2" grpId="0" uiExpand="1" build="p"/>
      <p:bldP spid="171014" grpId="0" animBg="1"/>
      <p:bldP spid="1710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27A1B3-025C-4D16-A3D3-4575EA622065}" type="slidenum">
              <a:rPr lang="en-US"/>
              <a:pPr/>
              <a:t>16</a:t>
            </a:fld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133350" y="-76200"/>
            <a:ext cx="8915400" cy="1143000"/>
          </a:xfrm>
        </p:spPr>
        <p:txBody>
          <a:bodyPr/>
          <a:lstStyle/>
          <a:p>
            <a:r>
              <a:rPr lang="cs-CZ" dirty="0"/>
              <a:t>Zadávání barev v programech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5496" y="960983"/>
            <a:ext cx="3512399" cy="3332113"/>
            <a:chOff x="35496" y="960983"/>
            <a:chExt cx="3512399" cy="333211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980728"/>
              <a:ext cx="3243718" cy="331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élník 1"/>
            <p:cNvSpPr/>
            <p:nvPr/>
          </p:nvSpPr>
          <p:spPr>
            <a:xfrm>
              <a:off x="476253" y="960983"/>
              <a:ext cx="3071642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cs-CZ" sz="1400" b="1" cap="none" spc="0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AutoCAD</a:t>
              </a:r>
              <a:endParaRPr lang="cs-CZ" sz="1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6078470" y="959494"/>
            <a:ext cx="3071642" cy="3189586"/>
            <a:chOff x="6078470" y="959494"/>
            <a:chExt cx="3071642" cy="318958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5226" y="980728"/>
              <a:ext cx="2943278" cy="316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élník 17"/>
            <p:cNvSpPr/>
            <p:nvPr/>
          </p:nvSpPr>
          <p:spPr>
            <a:xfrm>
              <a:off x="6078470" y="959494"/>
              <a:ext cx="3071642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cs-CZ" sz="1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PowerPoint</a:t>
              </a:r>
              <a:endParaRPr lang="cs-CZ" sz="1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590448" y="3429000"/>
            <a:ext cx="4209201" cy="3001612"/>
            <a:chOff x="2590448" y="3717032"/>
            <a:chExt cx="4209201" cy="3001612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448" y="3789040"/>
              <a:ext cx="4209201" cy="2929604"/>
            </a:xfrm>
            <a:prstGeom prst="rect">
              <a:avLst/>
            </a:prstGeom>
          </p:spPr>
        </p:pic>
        <p:sp>
          <p:nvSpPr>
            <p:cNvPr id="19" name="Obdélník 18"/>
            <p:cNvSpPr/>
            <p:nvPr/>
          </p:nvSpPr>
          <p:spPr>
            <a:xfrm>
              <a:off x="3159228" y="3717032"/>
              <a:ext cx="3071642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cs-CZ" sz="1400" b="1" cap="none" spc="0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gimp</a:t>
              </a:r>
              <a:endParaRPr lang="cs-CZ" sz="1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pale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305800" cy="540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979613" y="1844675"/>
            <a:ext cx="3886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0" hangingPunct="0"/>
            <a:r>
              <a:rPr lang="cs-CZ" sz="6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Palety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209800" y="5373688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0" hangingPunct="0"/>
            <a:r>
              <a:rPr lang="cs-CZ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jejich použití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3F87A-0DFC-4A25-8FE2-8A68EF34F2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39902-74A0-4882-B307-41FC40634C77}" type="slidenum">
              <a:rPr lang="en-US"/>
              <a:pPr/>
              <a:t>18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777875"/>
          </a:xfrm>
        </p:spPr>
        <p:txBody>
          <a:bodyPr/>
          <a:lstStyle/>
          <a:p>
            <a:r>
              <a:rPr lang="cs-CZ"/>
              <a:t>Paleta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dirty="0"/>
              <a:t>= mapa barev, indexová mapa, tabulka barev</a:t>
            </a:r>
          </a:p>
          <a:p>
            <a:pPr>
              <a:spcBef>
                <a:spcPct val="0"/>
              </a:spcBef>
            </a:pPr>
            <a:r>
              <a:rPr lang="cs-CZ" dirty="0"/>
              <a:t>barva pixelu se zadává jako index do tabulky barev</a:t>
            </a:r>
          </a:p>
          <a:p>
            <a:pPr>
              <a:spcBef>
                <a:spcPct val="0"/>
              </a:spcBef>
            </a:pPr>
            <a:r>
              <a:rPr lang="cs-CZ" dirty="0"/>
              <a:t>Proč?</a:t>
            </a:r>
          </a:p>
          <a:p>
            <a:pPr lvl="1">
              <a:spcBef>
                <a:spcPct val="0"/>
              </a:spcBef>
            </a:pPr>
            <a:r>
              <a:rPr lang="cs-CZ" dirty="0"/>
              <a:t>potřebné místo (velikost souboru)</a:t>
            </a:r>
          </a:p>
          <a:p>
            <a:pPr>
              <a:spcBef>
                <a:spcPct val="0"/>
              </a:spcBef>
            </a:pPr>
            <a:r>
              <a:rPr lang="cs-CZ" dirty="0"/>
              <a:t>Kdy použít?</a:t>
            </a:r>
          </a:p>
          <a:p>
            <a:pPr lvl="1">
              <a:spcBef>
                <a:spcPct val="0"/>
              </a:spcBef>
            </a:pPr>
            <a:r>
              <a:rPr lang="cs-CZ" dirty="0"/>
              <a:t>omezené množství barev obrazu</a:t>
            </a:r>
          </a:p>
          <a:p>
            <a:pPr lvl="1">
              <a:spcBef>
                <a:spcPct val="0"/>
              </a:spcBef>
            </a:pPr>
            <a:r>
              <a:rPr lang="cs-CZ" dirty="0"/>
              <a:t>do 256 </a:t>
            </a:r>
            <a:r>
              <a:rPr lang="cs-CZ" dirty="0" smtClean="0"/>
              <a:t>barev – </a:t>
            </a:r>
            <a:r>
              <a:rPr lang="cs-CZ" dirty="0">
                <a:solidFill>
                  <a:schemeClr val="accent1"/>
                </a:solidFill>
              </a:rPr>
              <a:t>ano</a:t>
            </a:r>
            <a:r>
              <a:rPr lang="cs-CZ" dirty="0"/>
              <a:t>  </a:t>
            </a:r>
          </a:p>
          <a:p>
            <a:pPr lvl="1">
              <a:spcBef>
                <a:spcPct val="0"/>
              </a:spcBef>
            </a:pPr>
            <a:r>
              <a:rPr lang="cs-CZ" dirty="0"/>
              <a:t>pro pravé barvy  (</a:t>
            </a:r>
            <a:r>
              <a:rPr lang="cs-CZ" dirty="0" err="1"/>
              <a:t>TrueColor</a:t>
            </a:r>
            <a:r>
              <a:rPr lang="cs-CZ" dirty="0" smtClean="0"/>
              <a:t>) – </a:t>
            </a:r>
            <a:r>
              <a:rPr lang="cs-CZ" dirty="0">
                <a:solidFill>
                  <a:schemeClr val="accent1"/>
                </a:solidFill>
              </a:rPr>
              <a:t>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FB978-711E-4FAD-8991-F84AC9C262E0}" type="slidenum">
              <a:rPr lang="en-US"/>
              <a:pPr/>
              <a:t>19</a:t>
            </a:fld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cs-CZ"/>
              <a:t>Použití palety na zobrazení barev</a:t>
            </a:r>
          </a:p>
        </p:txBody>
      </p:sp>
      <p:grpSp>
        <p:nvGrpSpPr>
          <p:cNvPr id="92180" name="Group 20"/>
          <p:cNvGrpSpPr>
            <a:grpSpLocks/>
          </p:cNvGrpSpPr>
          <p:nvPr/>
        </p:nvGrpSpPr>
        <p:grpSpPr bwMode="auto">
          <a:xfrm>
            <a:off x="395288" y="1125538"/>
            <a:ext cx="1735137" cy="2166937"/>
            <a:chOff x="249" y="709"/>
            <a:chExt cx="1093" cy="1365"/>
          </a:xfrm>
        </p:grpSpPr>
        <p:pic>
          <p:nvPicPr>
            <p:cNvPr id="92171" name="Picture 11" descr="paleta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981"/>
              <a:ext cx="1093" cy="1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174" name="Text Box 14"/>
            <p:cNvSpPr txBox="1">
              <a:spLocks noChangeArrowheads="1"/>
            </p:cNvSpPr>
            <p:nvPr/>
          </p:nvSpPr>
          <p:spPr bwMode="auto">
            <a:xfrm>
              <a:off x="340" y="709"/>
              <a:ext cx="9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</a:rPr>
                <a:t>data v souboru</a:t>
              </a:r>
            </a:p>
          </p:txBody>
        </p:sp>
      </p:grpSp>
      <p:grpSp>
        <p:nvGrpSpPr>
          <p:cNvPr id="92181" name="Group 21"/>
          <p:cNvGrpSpPr>
            <a:grpSpLocks/>
          </p:cNvGrpSpPr>
          <p:nvPr/>
        </p:nvGrpSpPr>
        <p:grpSpPr bwMode="auto">
          <a:xfrm>
            <a:off x="2195513" y="1628775"/>
            <a:ext cx="4248150" cy="4856163"/>
            <a:chOff x="1383" y="1026"/>
            <a:chExt cx="2676" cy="3059"/>
          </a:xfrm>
        </p:grpSpPr>
        <p:pic>
          <p:nvPicPr>
            <p:cNvPr id="92172" name="Picture 12" descr="paleta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" y="1253"/>
              <a:ext cx="1322" cy="1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73" name="Picture 13" descr="paleta0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3067"/>
              <a:ext cx="2676" cy="1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175" name="Text Box 15"/>
            <p:cNvSpPr txBox="1">
              <a:spLocks noChangeArrowheads="1"/>
            </p:cNvSpPr>
            <p:nvPr/>
          </p:nvSpPr>
          <p:spPr bwMode="auto">
            <a:xfrm>
              <a:off x="2154" y="1026"/>
              <a:ext cx="9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</a:rPr>
                <a:t>paleta</a:t>
              </a:r>
            </a:p>
          </p:txBody>
        </p:sp>
      </p:grpSp>
      <p:grpSp>
        <p:nvGrpSpPr>
          <p:cNvPr id="92182" name="Group 22"/>
          <p:cNvGrpSpPr>
            <a:grpSpLocks/>
          </p:cNvGrpSpPr>
          <p:nvPr/>
        </p:nvGrpSpPr>
        <p:grpSpPr bwMode="auto">
          <a:xfrm>
            <a:off x="6011863" y="1052513"/>
            <a:ext cx="2862262" cy="3203575"/>
            <a:chOff x="3787" y="663"/>
            <a:chExt cx="1803" cy="2018"/>
          </a:xfrm>
        </p:grpSpPr>
        <p:pic>
          <p:nvPicPr>
            <p:cNvPr id="92170" name="Picture 10" descr="paleta0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890"/>
              <a:ext cx="1803" cy="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176" name="Text Box 16"/>
            <p:cNvSpPr txBox="1">
              <a:spLocks noChangeArrowheads="1"/>
            </p:cNvSpPr>
            <p:nvPr/>
          </p:nvSpPr>
          <p:spPr bwMode="auto">
            <a:xfrm>
              <a:off x="4422" y="663"/>
              <a:ext cx="9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</a:rPr>
                <a:t>zobrazení</a:t>
              </a:r>
            </a:p>
          </p:txBody>
        </p:sp>
      </p:grp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1258888" y="2205038"/>
            <a:ext cx="1974850" cy="2020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cs-CZ"/>
          </a:p>
        </p:txBody>
      </p:sp>
      <p:cxnSp>
        <p:nvCxnSpPr>
          <p:cNvPr id="92179" name="AutoShape 19"/>
          <p:cNvCxnSpPr>
            <a:cxnSpLocks noChangeShapeType="1"/>
          </p:cNvCxnSpPr>
          <p:nvPr/>
        </p:nvCxnSpPr>
        <p:spPr bwMode="auto">
          <a:xfrm rot="16200000">
            <a:off x="4961732" y="2318543"/>
            <a:ext cx="1936750" cy="1852613"/>
          </a:xfrm>
          <a:prstGeom prst="bentConnector3">
            <a:avLst>
              <a:gd name="adj1" fmla="val -74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2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CBF637-0ECD-4755-8A57-7C9C486CB665}" type="slidenum">
              <a:rPr lang="en-US"/>
              <a:pPr/>
              <a:t>2</a:t>
            </a:fld>
            <a:endParaRPr lang="en-US"/>
          </a:p>
        </p:txBody>
      </p:sp>
      <p:sp>
        <p:nvSpPr>
          <p:cNvPr id="7784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Počítačová grafika</a:t>
            </a:r>
          </a:p>
        </p:txBody>
      </p:sp>
      <p:grpSp>
        <p:nvGrpSpPr>
          <p:cNvPr id="77847" name="Group 23"/>
          <p:cNvGrpSpPr>
            <a:grpSpLocks/>
          </p:cNvGrpSpPr>
          <p:nvPr/>
        </p:nvGrpSpPr>
        <p:grpSpPr bwMode="auto">
          <a:xfrm>
            <a:off x="323850" y="1557338"/>
            <a:ext cx="8326438" cy="4062413"/>
            <a:chOff x="204" y="981"/>
            <a:chExt cx="5245" cy="2559"/>
          </a:xfrm>
        </p:grpSpPr>
        <p:grpSp>
          <p:nvGrpSpPr>
            <p:cNvPr id="77843" name="Group 19"/>
            <p:cNvGrpSpPr>
              <a:grpSpLocks/>
            </p:cNvGrpSpPr>
            <p:nvPr/>
          </p:nvGrpSpPr>
          <p:grpSpPr bwMode="auto">
            <a:xfrm>
              <a:off x="204" y="1570"/>
              <a:ext cx="800" cy="1320"/>
              <a:chOff x="204" y="1570"/>
              <a:chExt cx="800" cy="1320"/>
            </a:xfrm>
          </p:grpSpPr>
          <p:sp>
            <p:nvSpPr>
              <p:cNvPr id="77829" name="Oval 5"/>
              <p:cNvSpPr>
                <a:spLocks noChangeArrowheads="1"/>
              </p:cNvSpPr>
              <p:nvPr/>
            </p:nvSpPr>
            <p:spPr bwMode="auto">
              <a:xfrm flipH="1">
                <a:off x="204" y="1570"/>
                <a:ext cx="800" cy="1320"/>
              </a:xfrm>
              <a:prstGeom prst="ellips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830" name="Line 6"/>
              <p:cNvSpPr>
                <a:spLocks noChangeShapeType="1"/>
              </p:cNvSpPr>
              <p:nvPr/>
            </p:nvSpPr>
            <p:spPr bwMode="auto">
              <a:xfrm flipV="1">
                <a:off x="912" y="2519"/>
                <a:ext cx="52" cy="125"/>
              </a:xfrm>
              <a:prstGeom prst="lin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7845" name="Group 21"/>
            <p:cNvGrpSpPr>
              <a:grpSpLocks/>
            </p:cNvGrpSpPr>
            <p:nvPr/>
          </p:nvGrpSpPr>
          <p:grpSpPr bwMode="auto">
            <a:xfrm>
              <a:off x="1660" y="981"/>
              <a:ext cx="2441" cy="1800"/>
              <a:chOff x="1660" y="981"/>
              <a:chExt cx="2441" cy="1800"/>
            </a:xfrm>
          </p:grpSpPr>
          <p:sp>
            <p:nvSpPr>
              <p:cNvPr id="77833" name="Arc 9"/>
              <p:cNvSpPr>
                <a:spLocks/>
              </p:cNvSpPr>
              <p:nvPr/>
            </p:nvSpPr>
            <p:spPr bwMode="auto">
              <a:xfrm rot="-2485277">
                <a:off x="1660" y="981"/>
                <a:ext cx="2016" cy="18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834" name="Line 10"/>
              <p:cNvSpPr>
                <a:spLocks noChangeShapeType="1"/>
              </p:cNvSpPr>
              <p:nvPr/>
            </p:nvSpPr>
            <p:spPr bwMode="auto">
              <a:xfrm>
                <a:off x="4017" y="1886"/>
                <a:ext cx="84" cy="108"/>
              </a:xfrm>
              <a:prstGeom prst="lin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7844" name="Group 20"/>
            <p:cNvGrpSpPr>
              <a:grpSpLocks/>
            </p:cNvGrpSpPr>
            <p:nvPr/>
          </p:nvGrpSpPr>
          <p:grpSpPr bwMode="auto">
            <a:xfrm>
              <a:off x="1202" y="1389"/>
              <a:ext cx="2670" cy="2096"/>
              <a:chOff x="1161" y="1428"/>
              <a:chExt cx="2670" cy="2096"/>
            </a:xfrm>
          </p:grpSpPr>
          <p:sp>
            <p:nvSpPr>
              <p:cNvPr id="77835" name="Arc 11"/>
              <p:cNvSpPr>
                <a:spLocks/>
              </p:cNvSpPr>
              <p:nvPr/>
            </p:nvSpPr>
            <p:spPr bwMode="auto">
              <a:xfrm rot="2485277" flipV="1">
                <a:off x="1623" y="1428"/>
                <a:ext cx="2208" cy="2096"/>
              </a:xfrm>
              <a:custGeom>
                <a:avLst/>
                <a:gdLst>
                  <a:gd name="G0" fmla="+- 2056 0 0"/>
                  <a:gd name="G1" fmla="+- 21600 0 0"/>
                  <a:gd name="G2" fmla="+- 21600 0 0"/>
                  <a:gd name="T0" fmla="*/ 0 w 23656"/>
                  <a:gd name="T1" fmla="*/ 98 h 25183"/>
                  <a:gd name="T2" fmla="*/ 23357 w 23656"/>
                  <a:gd name="T3" fmla="*/ 25183 h 25183"/>
                  <a:gd name="T4" fmla="*/ 2056 w 23656"/>
                  <a:gd name="T5" fmla="*/ 21600 h 25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56" h="25183" fill="none" extrusionOk="0">
                    <a:moveTo>
                      <a:pt x="0" y="98"/>
                    </a:moveTo>
                    <a:cubicBezTo>
                      <a:pt x="683" y="32"/>
                      <a:pt x="1369" y="-1"/>
                      <a:pt x="2056" y="0"/>
                    </a:cubicBezTo>
                    <a:cubicBezTo>
                      <a:pt x="13985" y="0"/>
                      <a:pt x="23656" y="9670"/>
                      <a:pt x="23656" y="21600"/>
                    </a:cubicBezTo>
                    <a:cubicBezTo>
                      <a:pt x="23656" y="22800"/>
                      <a:pt x="23555" y="23999"/>
                      <a:pt x="23356" y="25182"/>
                    </a:cubicBezTo>
                  </a:path>
                  <a:path w="23656" h="25183" stroke="0" extrusionOk="0">
                    <a:moveTo>
                      <a:pt x="0" y="98"/>
                    </a:moveTo>
                    <a:cubicBezTo>
                      <a:pt x="683" y="32"/>
                      <a:pt x="1369" y="-1"/>
                      <a:pt x="2056" y="0"/>
                    </a:cubicBezTo>
                    <a:cubicBezTo>
                      <a:pt x="13985" y="0"/>
                      <a:pt x="23656" y="9670"/>
                      <a:pt x="23656" y="21600"/>
                    </a:cubicBezTo>
                    <a:cubicBezTo>
                      <a:pt x="23656" y="22800"/>
                      <a:pt x="23555" y="23999"/>
                      <a:pt x="23356" y="25182"/>
                    </a:cubicBezTo>
                    <a:lnTo>
                      <a:pt x="2056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lIns="91432" tIns="45716" rIns="91432" bIns="45716" anchor="ctr"/>
              <a:lstStyle/>
              <a:p>
                <a:pPr eaLnBrk="0" hangingPunct="0"/>
                <a:endParaRPr lang="cs-CZ" sz="24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77836" name="Line 12"/>
              <p:cNvSpPr>
                <a:spLocks noChangeShapeType="1"/>
              </p:cNvSpPr>
              <p:nvPr/>
            </p:nvSpPr>
            <p:spPr bwMode="auto">
              <a:xfrm flipH="1" flipV="1">
                <a:off x="1161" y="2493"/>
                <a:ext cx="81" cy="67"/>
              </a:xfrm>
              <a:prstGeom prst="lin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837" name="Text Box 13"/>
            <p:cNvSpPr txBox="1">
              <a:spLocks noChangeArrowheads="1"/>
            </p:cNvSpPr>
            <p:nvPr/>
          </p:nvSpPr>
          <p:spPr bwMode="auto">
            <a:xfrm>
              <a:off x="2154" y="981"/>
              <a:ext cx="12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2" tIns="45716" rIns="91432" bIns="45716">
              <a:spAutoFit/>
            </a:bodyPr>
            <a:lstStyle/>
            <a:p>
              <a:pPr algn="l" eaLnBrk="0" hangingPunct="0"/>
              <a:r>
                <a:rPr lang="cs-CZ" sz="2400" b="1">
                  <a:solidFill>
                    <a:schemeClr val="tx1"/>
                  </a:solidFill>
                </a:rPr>
                <a:t>zobrazování</a:t>
              </a:r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2200" y="3249"/>
              <a:ext cx="14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2" tIns="45716" rIns="91432" bIns="45716">
              <a:spAutoFit/>
            </a:bodyPr>
            <a:lstStyle/>
            <a:p>
              <a:pPr algn="l" eaLnBrk="0" hangingPunct="0"/>
              <a:r>
                <a:rPr lang="cs-CZ" sz="2400" b="1" dirty="0" smtClean="0">
                  <a:solidFill>
                    <a:schemeClr val="tx1"/>
                  </a:solidFill>
                </a:rPr>
                <a:t>rekonstrukce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4286" y="2704"/>
              <a:ext cx="116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2" tIns="45716" rIns="91432" bIns="45716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chemeClr val="tx1"/>
                  </a:solidFill>
                </a:rPr>
                <a:t>zpracování</a:t>
              </a:r>
            </a:p>
            <a:p>
              <a:pPr eaLnBrk="0" hangingPunct="0"/>
              <a:r>
                <a:rPr lang="cs-CZ" sz="2400" b="1">
                  <a:solidFill>
                    <a:schemeClr val="tx1"/>
                  </a:solidFill>
                </a:rPr>
                <a:t>obrazu</a:t>
              </a:r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222" y="2957"/>
              <a:ext cx="12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2" tIns="45716" rIns="91432" bIns="45716">
              <a:spAutoFit/>
            </a:bodyPr>
            <a:lstStyle/>
            <a:p>
              <a:pPr algn="l" eaLnBrk="0" hangingPunct="0"/>
              <a:r>
                <a:rPr lang="cs-CZ" sz="2400" b="1">
                  <a:solidFill>
                    <a:schemeClr val="tx1"/>
                  </a:solidFill>
                </a:rPr>
                <a:t>modelování</a:t>
              </a:r>
            </a:p>
          </p:txBody>
        </p:sp>
        <p:grpSp>
          <p:nvGrpSpPr>
            <p:cNvPr id="77846" name="Group 22"/>
            <p:cNvGrpSpPr>
              <a:grpSpLocks/>
            </p:cNvGrpSpPr>
            <p:nvPr/>
          </p:nvGrpSpPr>
          <p:grpSpPr bwMode="auto">
            <a:xfrm>
              <a:off x="4468" y="1616"/>
              <a:ext cx="608" cy="1096"/>
              <a:chOff x="4468" y="1616"/>
              <a:chExt cx="608" cy="1096"/>
            </a:xfrm>
          </p:grpSpPr>
          <p:sp>
            <p:nvSpPr>
              <p:cNvPr id="77826" name="Oval 2"/>
              <p:cNvSpPr>
                <a:spLocks noChangeArrowheads="1"/>
              </p:cNvSpPr>
              <p:nvPr/>
            </p:nvSpPr>
            <p:spPr bwMode="auto">
              <a:xfrm>
                <a:off x="4468" y="1616"/>
                <a:ext cx="608" cy="1096"/>
              </a:xfrm>
              <a:prstGeom prst="ellips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827" name="Line 3"/>
              <p:cNvSpPr>
                <a:spLocks noChangeShapeType="1"/>
              </p:cNvSpPr>
              <p:nvPr/>
            </p:nvSpPr>
            <p:spPr bwMode="auto">
              <a:xfrm flipH="1" flipV="1">
                <a:off x="4507" y="2438"/>
                <a:ext cx="40" cy="104"/>
              </a:xfrm>
              <a:prstGeom prst="lin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3408" y="2016"/>
              <a:ext cx="1284" cy="37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lIns="91432" tIns="45716" rIns="91432" bIns="45716"/>
            <a:lstStyle/>
            <a:p>
              <a:pPr marL="342900" indent="-342900">
                <a:spcBef>
                  <a:spcPct val="8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cs-CZ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obraz </a:t>
              </a:r>
              <a:endParaRPr lang="cs-CZ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2" name="Rectangle 18"/>
            <p:cNvSpPr>
              <a:spLocks noChangeArrowheads="1"/>
            </p:cNvSpPr>
            <p:nvPr/>
          </p:nvSpPr>
          <p:spPr bwMode="auto">
            <a:xfrm>
              <a:off x="521" y="1842"/>
              <a:ext cx="1769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lIns="91432" tIns="45716" rIns="91432" bIns="45716"/>
            <a:lstStyle/>
            <a:p>
              <a:pPr marL="342900" indent="-342900"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popis objekt</a:t>
              </a:r>
              <a:r>
                <a:rPr lang="cs-CZ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ů</a:t>
              </a:r>
            </a:p>
            <a:p>
              <a:pPr marL="342900" indent="-342900"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cs-CZ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(model světa)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3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965DB-98E9-42AD-8539-491BBBA08649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palet</a:t>
            </a: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4895850"/>
          </a:xfrm>
        </p:spPr>
        <p:txBody>
          <a:bodyPr/>
          <a:lstStyle/>
          <a:p>
            <a:r>
              <a:rPr lang="cs-CZ"/>
              <a:t>3 – 3 – 2 </a:t>
            </a:r>
            <a:br>
              <a:rPr lang="cs-CZ"/>
            </a:br>
            <a:r>
              <a:rPr lang="cs-CZ"/>
              <a:t>univerzální paleta (256 barev)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endParaRPr lang="cs-CZ" b="1"/>
          </a:p>
          <a:p>
            <a:pPr>
              <a:spcBef>
                <a:spcPct val="10000"/>
              </a:spcBef>
            </a:pPr>
            <a:r>
              <a:rPr lang="cs-CZ"/>
              <a:t>7 </a:t>
            </a:r>
            <a:r>
              <a:rPr lang="cs-CZ">
                <a:sym typeface="Symbol" pitchFamily="18" charset="2"/>
              </a:rPr>
              <a:t> </a:t>
            </a:r>
            <a:r>
              <a:rPr lang="cs-CZ"/>
              <a:t>12 </a:t>
            </a:r>
            <a:r>
              <a:rPr lang="cs-CZ">
                <a:sym typeface="Symbol" pitchFamily="18" charset="2"/>
              </a:rPr>
              <a:t> </a:t>
            </a:r>
            <a:r>
              <a:rPr lang="cs-CZ"/>
              <a:t>3</a:t>
            </a:r>
            <a:br>
              <a:rPr lang="cs-CZ"/>
            </a:br>
            <a:r>
              <a:rPr lang="cs-CZ"/>
              <a:t>7 odstínů červené, 12  zelené, 3  modré (252 barev)</a:t>
            </a:r>
          </a:p>
          <a:p>
            <a:pPr>
              <a:lnSpc>
                <a:spcPct val="120000"/>
              </a:lnSpc>
            </a:pPr>
            <a:r>
              <a:rPr lang="cs-CZ">
                <a:solidFill>
                  <a:schemeClr val="accent1"/>
                </a:solidFill>
              </a:rPr>
              <a:t>adaptovaná barevná paleta</a:t>
            </a:r>
            <a:endParaRPr lang="cs-CZ"/>
          </a:p>
          <a:p>
            <a:pPr lvl="1">
              <a:lnSpc>
                <a:spcPct val="120000"/>
              </a:lnSpc>
            </a:pPr>
            <a:r>
              <a:rPr lang="cs-CZ"/>
              <a:t>paleta optimalizovaná na jeden konkrétní obrázek</a:t>
            </a:r>
          </a:p>
          <a:p>
            <a:pPr lvl="1">
              <a:lnSpc>
                <a:spcPct val="120000"/>
              </a:lnSpc>
            </a:pPr>
            <a:r>
              <a:rPr lang="cs-CZ"/>
              <a:t>barvy v paletě podle barev v předloze</a:t>
            </a:r>
          </a:p>
          <a:p>
            <a:endParaRPr lang="en-US"/>
          </a:p>
        </p:txBody>
      </p:sp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3348038" y="2349500"/>
            <a:ext cx="1982787" cy="1341438"/>
            <a:chOff x="3503" y="816"/>
            <a:chExt cx="1249" cy="845"/>
          </a:xfrm>
        </p:grpSpPr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3504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3648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39" name="Rectangle 7"/>
            <p:cNvSpPr>
              <a:spLocks noChangeArrowheads="1"/>
            </p:cNvSpPr>
            <p:nvPr/>
          </p:nvSpPr>
          <p:spPr bwMode="auto">
            <a:xfrm>
              <a:off x="3792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3936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4080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4224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4368" y="11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4512" y="1104"/>
              <a:ext cx="14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5" name="AutoShape 13"/>
            <p:cNvSpPr>
              <a:spLocks/>
            </p:cNvSpPr>
            <p:nvPr/>
          </p:nvSpPr>
          <p:spPr bwMode="auto">
            <a:xfrm rot="-5381111">
              <a:off x="3671" y="11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6" name="AutoShape 14"/>
            <p:cNvSpPr>
              <a:spLocks/>
            </p:cNvSpPr>
            <p:nvPr/>
          </p:nvSpPr>
          <p:spPr bwMode="auto">
            <a:xfrm rot="-5381111">
              <a:off x="4104" y="11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7" name="AutoShape 15"/>
            <p:cNvSpPr>
              <a:spLocks/>
            </p:cNvSpPr>
            <p:nvPr/>
          </p:nvSpPr>
          <p:spPr bwMode="auto">
            <a:xfrm rot="-5381111">
              <a:off x="4465" y="1247"/>
              <a:ext cx="96" cy="287"/>
            </a:xfrm>
            <a:prstGeom prst="leftBrace">
              <a:avLst>
                <a:gd name="adj1" fmla="val 249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48" name="Text Box 16"/>
            <p:cNvSpPr txBox="1">
              <a:spLocks noChangeArrowheads="1"/>
            </p:cNvSpPr>
            <p:nvPr/>
          </p:nvSpPr>
          <p:spPr bwMode="auto">
            <a:xfrm>
              <a:off x="3648" y="1488"/>
              <a:ext cx="1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49" name="Text Box 17"/>
            <p:cNvSpPr txBox="1">
              <a:spLocks noChangeArrowheads="1"/>
            </p:cNvSpPr>
            <p:nvPr/>
          </p:nvSpPr>
          <p:spPr bwMode="auto">
            <a:xfrm>
              <a:off x="3888" y="1488"/>
              <a:ext cx="1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3600" y="816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b="1">
                  <a:solidFill>
                    <a:srgbClr val="FF0000"/>
                  </a:solidFill>
                  <a:latin typeface="Times New Roman" pitchFamily="18" charset="0"/>
                </a:rPr>
                <a:t>Red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51" name="Text Box 19"/>
            <p:cNvSpPr txBox="1">
              <a:spLocks noChangeArrowheads="1"/>
            </p:cNvSpPr>
            <p:nvPr/>
          </p:nvSpPr>
          <p:spPr bwMode="auto">
            <a:xfrm>
              <a:off x="4080" y="1488"/>
              <a:ext cx="1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52" name="Text Box 20"/>
            <p:cNvSpPr txBox="1">
              <a:spLocks noChangeArrowheads="1"/>
            </p:cNvSpPr>
            <p:nvPr/>
          </p:nvSpPr>
          <p:spPr bwMode="auto">
            <a:xfrm>
              <a:off x="4464" y="1488"/>
              <a:ext cx="1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53" name="Text Box 21"/>
            <p:cNvSpPr txBox="1">
              <a:spLocks noChangeArrowheads="1"/>
            </p:cNvSpPr>
            <p:nvPr/>
          </p:nvSpPr>
          <p:spPr bwMode="auto">
            <a:xfrm>
              <a:off x="4272" y="1488"/>
              <a:ext cx="1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>
                  <a:solidFill>
                    <a:schemeClr val="tx1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cs-CZ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2054" name="Text Box 22"/>
            <p:cNvSpPr txBox="1">
              <a:spLocks noChangeArrowheads="1"/>
            </p:cNvSpPr>
            <p:nvPr/>
          </p:nvSpPr>
          <p:spPr bwMode="auto">
            <a:xfrm>
              <a:off x="3888" y="816"/>
              <a:ext cx="5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b="1">
                  <a:solidFill>
                    <a:srgbClr val="009900"/>
                  </a:solidFill>
                  <a:latin typeface="Times New Roman" pitchFamily="18" charset="0"/>
                </a:rPr>
                <a:t>Green</a:t>
              </a:r>
              <a:endParaRPr lang="cs-CZ" sz="240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72055" name="Text Box 23"/>
            <p:cNvSpPr txBox="1">
              <a:spLocks noChangeArrowheads="1"/>
            </p:cNvSpPr>
            <p:nvPr/>
          </p:nvSpPr>
          <p:spPr bwMode="auto">
            <a:xfrm>
              <a:off x="4416" y="816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b="1">
                  <a:solidFill>
                    <a:srgbClr val="0000FF"/>
                  </a:solidFill>
                  <a:latin typeface="Times New Roman" pitchFamily="18" charset="0"/>
                </a:rPr>
                <a:t>Blue</a:t>
              </a:r>
              <a:endParaRPr lang="cs-CZ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72056" name="AutoShape 24"/>
            <p:cNvSpPr>
              <a:spLocks/>
            </p:cNvSpPr>
            <p:nvPr/>
          </p:nvSpPr>
          <p:spPr bwMode="auto">
            <a:xfrm rot="5418889">
              <a:off x="4105" y="840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57" name="AutoShape 25"/>
            <p:cNvSpPr>
              <a:spLocks/>
            </p:cNvSpPr>
            <p:nvPr/>
          </p:nvSpPr>
          <p:spPr bwMode="auto">
            <a:xfrm rot="5418889">
              <a:off x="3672" y="840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2058" name="AutoShape 26"/>
            <p:cNvSpPr>
              <a:spLocks/>
            </p:cNvSpPr>
            <p:nvPr/>
          </p:nvSpPr>
          <p:spPr bwMode="auto">
            <a:xfrm rot="5418889">
              <a:off x="4466" y="912"/>
              <a:ext cx="96" cy="287"/>
            </a:xfrm>
            <a:prstGeom prst="leftBrace">
              <a:avLst>
                <a:gd name="adj1" fmla="val 249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2062" name="Group 30"/>
          <p:cNvGrpSpPr>
            <a:grpSpLocks/>
          </p:cNvGrpSpPr>
          <p:nvPr/>
        </p:nvGrpSpPr>
        <p:grpSpPr bwMode="auto">
          <a:xfrm>
            <a:off x="6143625" y="0"/>
            <a:ext cx="3000375" cy="2520950"/>
            <a:chOff x="3833" y="73"/>
            <a:chExt cx="1890" cy="1588"/>
          </a:xfrm>
        </p:grpSpPr>
        <p:sp>
          <p:nvSpPr>
            <p:cNvPr id="172061" name="Rectangle 29"/>
            <p:cNvSpPr>
              <a:spLocks noChangeArrowheads="1"/>
            </p:cNvSpPr>
            <p:nvPr/>
          </p:nvSpPr>
          <p:spPr bwMode="auto">
            <a:xfrm>
              <a:off x="3833" y="73"/>
              <a:ext cx="1890" cy="1588"/>
            </a:xfrm>
            <a:prstGeom prst="rect">
              <a:avLst/>
            </a:prstGeom>
            <a:solidFill>
              <a:schemeClr val="tx2">
                <a:alpha val="7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cs-CZ"/>
            </a:p>
          </p:txBody>
        </p:sp>
        <p:pic>
          <p:nvPicPr>
            <p:cNvPr id="172060" name="Picture 28" descr="paleta 3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119"/>
              <a:ext cx="1814" cy="1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7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980515-67A6-47C7-A81D-91F76E4B2431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Použití palety</a:t>
            </a:r>
          </a:p>
        </p:txBody>
      </p:sp>
      <p:grpSp>
        <p:nvGrpSpPr>
          <p:cNvPr id="179220" name="Group 20"/>
          <p:cNvGrpSpPr>
            <a:grpSpLocks/>
          </p:cNvGrpSpPr>
          <p:nvPr/>
        </p:nvGrpSpPr>
        <p:grpSpPr bwMode="auto">
          <a:xfrm>
            <a:off x="87313" y="63500"/>
            <a:ext cx="2684462" cy="3294063"/>
            <a:chOff x="55" y="40"/>
            <a:chExt cx="1691" cy="2075"/>
          </a:xfrm>
        </p:grpSpPr>
        <p:pic>
          <p:nvPicPr>
            <p:cNvPr id="179212" name="Picture 12" descr="model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" y="40"/>
              <a:ext cx="1691" cy="2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6" name="Text Box 16"/>
            <p:cNvSpPr txBox="1">
              <a:spLocks noChangeArrowheads="1"/>
            </p:cNvSpPr>
            <p:nvPr/>
          </p:nvSpPr>
          <p:spPr bwMode="auto">
            <a:xfrm>
              <a:off x="68" y="1888"/>
              <a:ext cx="1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True Color</a:t>
              </a:r>
            </a:p>
          </p:txBody>
        </p:sp>
      </p:grpSp>
      <p:grpSp>
        <p:nvGrpSpPr>
          <p:cNvPr id="179223" name="Group 23"/>
          <p:cNvGrpSpPr>
            <a:grpSpLocks/>
          </p:cNvGrpSpPr>
          <p:nvPr/>
        </p:nvGrpSpPr>
        <p:grpSpPr bwMode="auto">
          <a:xfrm>
            <a:off x="6372225" y="61913"/>
            <a:ext cx="2686050" cy="3295650"/>
            <a:chOff x="4014" y="39"/>
            <a:chExt cx="1692" cy="2076"/>
          </a:xfrm>
        </p:grpSpPr>
        <p:pic>
          <p:nvPicPr>
            <p:cNvPr id="179214" name="Picture 14" descr="model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39"/>
              <a:ext cx="1692" cy="2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7" name="Text Box 17"/>
            <p:cNvSpPr txBox="1">
              <a:spLocks noChangeArrowheads="1"/>
            </p:cNvSpPr>
            <p:nvPr/>
          </p:nvSpPr>
          <p:spPr bwMode="auto">
            <a:xfrm>
              <a:off x="4059" y="1888"/>
              <a:ext cx="1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adapt. pal. (256 barev)</a:t>
              </a:r>
            </a:p>
          </p:txBody>
        </p:sp>
      </p:grpSp>
      <p:grpSp>
        <p:nvGrpSpPr>
          <p:cNvPr id="179222" name="Group 22"/>
          <p:cNvGrpSpPr>
            <a:grpSpLocks/>
          </p:cNvGrpSpPr>
          <p:nvPr/>
        </p:nvGrpSpPr>
        <p:grpSpPr bwMode="auto">
          <a:xfrm>
            <a:off x="4284663" y="3429000"/>
            <a:ext cx="2735262" cy="3295650"/>
            <a:chOff x="2699" y="2160"/>
            <a:chExt cx="1723" cy="2076"/>
          </a:xfrm>
        </p:grpSpPr>
        <p:pic>
          <p:nvPicPr>
            <p:cNvPr id="179215" name="Picture 15" descr="model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160"/>
              <a:ext cx="1692" cy="2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8" name="Text Box 18"/>
            <p:cNvSpPr txBox="1">
              <a:spLocks noChangeArrowheads="1"/>
            </p:cNvSpPr>
            <p:nvPr/>
          </p:nvSpPr>
          <p:spPr bwMode="auto">
            <a:xfrm>
              <a:off x="2744" y="4020"/>
              <a:ext cx="16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/>
                <a:t>adaptovaná pal. (16 bar.)</a:t>
              </a:r>
            </a:p>
          </p:txBody>
        </p:sp>
      </p:grpSp>
      <p:grpSp>
        <p:nvGrpSpPr>
          <p:cNvPr id="179221" name="Group 21"/>
          <p:cNvGrpSpPr>
            <a:grpSpLocks/>
          </p:cNvGrpSpPr>
          <p:nvPr/>
        </p:nvGrpSpPr>
        <p:grpSpPr bwMode="auto">
          <a:xfrm>
            <a:off x="1403350" y="3429000"/>
            <a:ext cx="2686050" cy="3295650"/>
            <a:chOff x="870" y="2160"/>
            <a:chExt cx="1692" cy="2076"/>
          </a:xfrm>
        </p:grpSpPr>
        <p:pic>
          <p:nvPicPr>
            <p:cNvPr id="179213" name="Picture 13" descr="model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" y="2160"/>
              <a:ext cx="1692" cy="2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9" name="Text Box 19"/>
            <p:cNvSpPr txBox="1">
              <a:spLocks noChangeArrowheads="1"/>
            </p:cNvSpPr>
            <p:nvPr/>
          </p:nvSpPr>
          <p:spPr bwMode="auto">
            <a:xfrm>
              <a:off x="930" y="4020"/>
              <a:ext cx="1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/>
                <a:t>paleta 3–3–2 (256 bar.)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17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71EADE-2781-4AF3-8C08-F55258DEEF4D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Použití palety – export obrázku</a:t>
            </a:r>
          </a:p>
        </p:txBody>
      </p:sp>
      <p:pic>
        <p:nvPicPr>
          <p:cNvPr id="194566" name="Picture 6" descr="graf pro pale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665413"/>
            <a:ext cx="3598863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7" name="Picture 7" descr="graf_adaptivn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14575"/>
            <a:ext cx="3598863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8" name="Picture 8" descr="graf_adaptiv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79375"/>
            <a:ext cx="359886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9" name="Picture 9" descr="graf_jednot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635500"/>
            <a:ext cx="3598863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5" name="Picture 5" descr="adaptivní barv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620713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4" name="Picture 4" descr="jednotne barv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437063"/>
            <a:ext cx="19431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5742A2-65B3-4417-8703-7CD254C322CA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4450"/>
            <a:ext cx="8642350" cy="777875"/>
          </a:xfrm>
        </p:spPr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Popis obrazu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287338" y="2565400"/>
            <a:ext cx="8856662" cy="3743325"/>
          </a:xfrm>
        </p:spPr>
        <p:txBody>
          <a:bodyPr/>
          <a:lstStyle/>
          <a:p>
            <a:r>
              <a:rPr lang="cs-CZ" sz="2400" dirty="0"/>
              <a:t>Výstupní zařízení</a:t>
            </a:r>
          </a:p>
          <a:p>
            <a:pPr lvl="1"/>
            <a:r>
              <a:rPr lang="cs-CZ" dirty="0">
                <a:solidFill>
                  <a:srgbClr val="99FF33"/>
                </a:solidFill>
              </a:rPr>
              <a:t>rastrová – převažují</a:t>
            </a:r>
          </a:p>
          <a:p>
            <a:pPr lvl="2"/>
            <a:r>
              <a:rPr lang="cs-CZ" sz="1800" dirty="0">
                <a:solidFill>
                  <a:srgbClr val="99FF33"/>
                </a:solidFill>
              </a:rPr>
              <a:t>monitor (800 </a:t>
            </a:r>
            <a:r>
              <a:rPr lang="cs-CZ" sz="1800" dirty="0">
                <a:solidFill>
                  <a:srgbClr val="99FF33"/>
                </a:solidFill>
                <a:sym typeface="Symbol" pitchFamily="18" charset="2"/>
              </a:rPr>
              <a:t> 600, 1024  768, 1600  1200)</a:t>
            </a:r>
            <a:endParaRPr lang="cs-CZ" sz="1800" dirty="0">
              <a:solidFill>
                <a:srgbClr val="99FF33"/>
              </a:solidFill>
            </a:endParaRPr>
          </a:p>
          <a:p>
            <a:pPr lvl="2"/>
            <a:r>
              <a:rPr lang="cs-CZ" sz="1800" dirty="0">
                <a:solidFill>
                  <a:srgbClr val="99FF33"/>
                </a:solidFill>
              </a:rPr>
              <a:t>tiskárny laserové a inkoustové </a:t>
            </a:r>
            <a:r>
              <a:rPr lang="cs-CZ" sz="1800" dirty="0" smtClean="0">
                <a:solidFill>
                  <a:srgbClr val="99FF33"/>
                </a:solidFill>
              </a:rPr>
              <a:t>(600</a:t>
            </a:r>
            <a:r>
              <a:rPr lang="cs-CZ" sz="1800" dirty="0">
                <a:solidFill>
                  <a:srgbClr val="99FF33"/>
                </a:solidFill>
              </a:rPr>
              <a:t> dpi, </a:t>
            </a:r>
            <a:r>
              <a:rPr lang="cs-CZ" sz="1800" dirty="0" smtClean="0">
                <a:solidFill>
                  <a:srgbClr val="99FF33"/>
                </a:solidFill>
              </a:rPr>
              <a:t>1200</a:t>
            </a:r>
            <a:r>
              <a:rPr lang="cs-CZ" sz="1800" dirty="0">
                <a:solidFill>
                  <a:srgbClr val="99FF33"/>
                </a:solidFill>
              </a:rPr>
              <a:t> dpi)</a:t>
            </a:r>
          </a:p>
          <a:p>
            <a:pPr lvl="2"/>
            <a:r>
              <a:rPr lang="cs-CZ" sz="1800" dirty="0">
                <a:solidFill>
                  <a:srgbClr val="99FF33"/>
                </a:solidFill>
              </a:rPr>
              <a:t>plotr inkoustový</a:t>
            </a:r>
          </a:p>
          <a:p>
            <a:pPr lvl="1"/>
            <a:r>
              <a:rPr lang="cs-CZ" dirty="0">
                <a:solidFill>
                  <a:schemeClr val="hlink"/>
                </a:solidFill>
              </a:rPr>
              <a:t>vektorová</a:t>
            </a:r>
          </a:p>
          <a:p>
            <a:pPr lvl="2"/>
            <a:r>
              <a:rPr lang="cs-CZ" sz="1800" dirty="0">
                <a:solidFill>
                  <a:schemeClr val="hlink"/>
                </a:solidFill>
              </a:rPr>
              <a:t>plotr perový či řezací</a:t>
            </a:r>
          </a:p>
          <a:p>
            <a:r>
              <a:rPr lang="cs-CZ" sz="2400" dirty="0">
                <a:effectLst/>
              </a:rPr>
              <a:t>Vstupní zařízení pro snímání obrazu </a:t>
            </a:r>
          </a:p>
          <a:p>
            <a:pPr lvl="1"/>
            <a:r>
              <a:rPr lang="cs-CZ" sz="2000" dirty="0">
                <a:solidFill>
                  <a:srgbClr val="99FF33"/>
                </a:solidFill>
                <a:effectLst/>
              </a:rPr>
              <a:t>rastrové – skener, fotoaparát</a:t>
            </a:r>
            <a:endParaRPr lang="en-US" sz="2000" dirty="0">
              <a:solidFill>
                <a:srgbClr val="99FF33"/>
              </a:solidFill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576263" y="836613"/>
            <a:ext cx="4140200" cy="1290637"/>
            <a:chOff x="295" y="518"/>
            <a:chExt cx="2608" cy="813"/>
          </a:xfrm>
        </p:grpSpPr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295" y="799"/>
              <a:ext cx="2222" cy="532"/>
            </a:xfrm>
            <a:prstGeom prst="rect">
              <a:avLst/>
            </a:prstGeom>
            <a:noFill/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>
                      <a:alpha val="73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3200" rIns="0" bIns="0">
              <a:spAutoFit/>
            </a:bodyPr>
            <a:lstStyle/>
            <a:p>
              <a:r>
                <a:rPr lang="cs-CZ" sz="2800" b="1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rastrový</a:t>
              </a:r>
              <a:r>
                <a:rPr lang="cs-CZ" sz="280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r>
                <a:rPr lang="cs-CZ" sz="2400" b="1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obraz = matice bodů</a:t>
              </a:r>
              <a:endParaRPr lang="en-US" sz="24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78859" name="AutoShape 11"/>
            <p:cNvCxnSpPr>
              <a:cxnSpLocks noChangeShapeType="1"/>
            </p:cNvCxnSpPr>
            <p:nvPr/>
          </p:nvCxnSpPr>
          <p:spPr bwMode="auto">
            <a:xfrm flipH="1">
              <a:off x="1429" y="518"/>
              <a:ext cx="1474" cy="290"/>
            </a:xfrm>
            <a:prstGeom prst="straightConnector1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8864" name="Group 16"/>
          <p:cNvGrpSpPr>
            <a:grpSpLocks/>
          </p:cNvGrpSpPr>
          <p:nvPr/>
        </p:nvGrpSpPr>
        <p:grpSpPr bwMode="auto">
          <a:xfrm>
            <a:off x="4464050" y="836613"/>
            <a:ext cx="4572000" cy="1377950"/>
            <a:chOff x="2744" y="518"/>
            <a:chExt cx="2880" cy="868"/>
          </a:xfrm>
        </p:grpSpPr>
        <p:sp>
          <p:nvSpPr>
            <p:cNvPr id="78852" name="Rectangle 4"/>
            <p:cNvSpPr>
              <a:spLocks noChangeArrowheads="1"/>
            </p:cNvSpPr>
            <p:nvPr/>
          </p:nvSpPr>
          <p:spPr bwMode="auto">
            <a:xfrm>
              <a:off x="2744" y="808"/>
              <a:ext cx="2880" cy="57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320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cs-CZ" sz="2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vektorový</a:t>
              </a:r>
              <a:r>
                <a:rPr lang="cs-CZ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cs-CZ" sz="2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obraz = množina objektů</a:t>
              </a:r>
              <a:endParaRPr lang="cs-CZ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78860" name="AutoShape 12"/>
            <p:cNvCxnSpPr>
              <a:cxnSpLocks noChangeShapeType="1"/>
              <a:stCxn id="78850" idx="2"/>
              <a:endCxn id="78852" idx="0"/>
            </p:cNvCxnSpPr>
            <p:nvPr/>
          </p:nvCxnSpPr>
          <p:spPr bwMode="auto">
            <a:xfrm>
              <a:off x="2880" y="518"/>
              <a:ext cx="1304" cy="29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8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8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61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4AC42-8A09-4352-820F-910F86B49199}" type="slidenum">
              <a:rPr lang="en-US"/>
              <a:pPr/>
              <a:t>4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8877"/>
            <a:ext cx="8642350" cy="777875"/>
          </a:xfrm>
        </p:spPr>
        <p:txBody>
          <a:bodyPr/>
          <a:lstStyle/>
          <a:p>
            <a:r>
              <a:rPr lang="cs-CZ" dirty="0"/>
              <a:t>Grafický bod — Pixel</a:t>
            </a:r>
            <a:br>
              <a:rPr lang="cs-CZ" dirty="0"/>
            </a:br>
            <a:r>
              <a:rPr lang="cs-CZ" dirty="0"/>
              <a:t> </a:t>
            </a:r>
            <a:r>
              <a:rPr lang="cs-CZ" sz="3200" dirty="0"/>
              <a:t>(pixel = </a:t>
            </a:r>
            <a:r>
              <a:rPr lang="cs-CZ" sz="3200" dirty="0" err="1"/>
              <a:t>picture</a:t>
            </a:r>
            <a:r>
              <a:rPr lang="cs-CZ" sz="3200" dirty="0"/>
              <a:t> element)</a:t>
            </a:r>
            <a:endParaRPr lang="en-US" sz="32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17278"/>
            <a:ext cx="7127875" cy="4464050"/>
          </a:xfrm>
        </p:spPr>
        <p:txBody>
          <a:bodyPr/>
          <a:lstStyle/>
          <a:p>
            <a:r>
              <a:rPr lang="cs-CZ" sz="2400">
                <a:effectLst/>
              </a:rPr>
              <a:t>Body, které používá k zobrazování výstupní zařízení.</a:t>
            </a:r>
          </a:p>
          <a:p>
            <a:pPr lvl="2"/>
            <a:r>
              <a:rPr lang="cs-CZ" sz="2000" i="1">
                <a:effectLst/>
              </a:rPr>
              <a:t>obrazovka</a:t>
            </a:r>
            <a:r>
              <a:rPr lang="cs-CZ" sz="2000">
                <a:effectLst/>
              </a:rPr>
              <a:t> – několik malých bodů vysvítí jeden pixel</a:t>
            </a:r>
          </a:p>
          <a:p>
            <a:pPr lvl="2"/>
            <a:r>
              <a:rPr lang="cs-CZ" sz="2000" i="1">
                <a:effectLst/>
              </a:rPr>
              <a:t>inkoustová tiskárny</a:t>
            </a:r>
            <a:r>
              <a:rPr lang="cs-CZ" sz="2000">
                <a:effectLst/>
              </a:rPr>
              <a:t> – velikost pixelu odpovídá velikosti kapičky barvy</a:t>
            </a:r>
          </a:p>
          <a:p>
            <a:pPr lvl="2"/>
            <a:r>
              <a:rPr lang="cs-CZ" sz="2000" i="1">
                <a:effectLst/>
              </a:rPr>
              <a:t>laserová tiskárna</a:t>
            </a:r>
            <a:r>
              <a:rPr lang="cs-CZ" sz="2000">
                <a:effectLst/>
              </a:rPr>
              <a:t> – velikost bodu odpovídá několika zrnkům toneru</a:t>
            </a:r>
          </a:p>
          <a:p>
            <a:r>
              <a:rPr lang="cs-CZ" sz="2400">
                <a:effectLst/>
              </a:rPr>
              <a:t>Matematické body, které specifikují polohu.</a:t>
            </a:r>
          </a:p>
          <a:p>
            <a:pPr lvl="2"/>
            <a:r>
              <a:rPr lang="cs-CZ" sz="2000">
                <a:effectLst/>
              </a:rPr>
              <a:t>souřadnice určující polohu bodu v obraze</a:t>
            </a:r>
          </a:p>
          <a:p>
            <a:pPr lvl="2"/>
            <a:r>
              <a:rPr lang="cs-CZ" sz="2000">
                <a:effectLst/>
              </a:rPr>
              <a:t>nemá rozměr</a:t>
            </a:r>
            <a:endParaRPr lang="en-US">
              <a:effectLst/>
            </a:endParaRPr>
          </a:p>
        </p:txBody>
      </p:sp>
      <p:grpSp>
        <p:nvGrpSpPr>
          <p:cNvPr id="165892" name="Group 4"/>
          <p:cNvGrpSpPr>
            <a:grpSpLocks/>
          </p:cNvGrpSpPr>
          <p:nvPr/>
        </p:nvGrpSpPr>
        <p:grpSpPr bwMode="auto">
          <a:xfrm>
            <a:off x="466725" y="1945853"/>
            <a:ext cx="828675" cy="3962400"/>
            <a:chOff x="294" y="1152"/>
            <a:chExt cx="522" cy="2496"/>
          </a:xfrm>
        </p:grpSpPr>
        <p:sp>
          <p:nvSpPr>
            <p:cNvPr id="165893" name="AutoShape 5"/>
            <p:cNvSpPr>
              <a:spLocks/>
            </p:cNvSpPr>
            <p:nvPr/>
          </p:nvSpPr>
          <p:spPr bwMode="auto">
            <a:xfrm>
              <a:off x="624" y="1152"/>
              <a:ext cx="192" cy="2496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2" tIns="45716" rIns="91432" bIns="45716" anchor="ctr"/>
            <a:lstStyle/>
            <a:p>
              <a:pPr eaLnBrk="0" hangingPunct="0"/>
              <a:endParaRPr lang="cs-CZ" sz="2400" b="1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65894" name="Text Box 6"/>
            <p:cNvSpPr txBox="1">
              <a:spLocks noChangeArrowheads="1"/>
            </p:cNvSpPr>
            <p:nvPr/>
          </p:nvSpPr>
          <p:spPr bwMode="auto">
            <a:xfrm rot="-5400000">
              <a:off x="-284" y="2161"/>
              <a:ext cx="15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B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cs-CZ" sz="3200" b="1" i="1">
                  <a:solidFill>
                    <a:srgbClr val="009900"/>
                  </a:solidFill>
                  <a:latin typeface="Times New Roman" pitchFamily="18" charset="0"/>
                </a:rPr>
                <a:t>mají barvu!!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7875"/>
          </a:xfrm>
        </p:spPr>
        <p:txBody>
          <a:bodyPr/>
          <a:lstStyle/>
          <a:p>
            <a:r>
              <a:rPr lang="cs-CZ" sz="4000" dirty="0" smtClean="0"/>
              <a:t>Rozlišení rastrového obrazu – ppi × dpi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975"/>
            <a:ext cx="8785671" cy="5040313"/>
          </a:xfrm>
        </p:spPr>
        <p:txBody>
          <a:bodyPr/>
          <a:lstStyle/>
          <a:p>
            <a:r>
              <a:rPr lang="cs-CZ" dirty="0" smtClean="0"/>
              <a:t>Digitální </a:t>
            </a:r>
            <a:r>
              <a:rPr lang="cs-CZ" dirty="0"/>
              <a:t>o</a:t>
            </a:r>
            <a:r>
              <a:rPr lang="cs-CZ" dirty="0" smtClean="0"/>
              <a:t>brázek – počet obrazových bodů na palec </a:t>
            </a:r>
            <a:br>
              <a:rPr lang="cs-CZ" dirty="0" smtClean="0"/>
            </a:br>
            <a:r>
              <a:rPr lang="cs-CZ" b="1" dirty="0" err="1" smtClean="0"/>
              <a:t>p</a:t>
            </a:r>
            <a:r>
              <a:rPr lang="cs-CZ" dirty="0" err="1" smtClean="0"/>
              <a:t>ixels</a:t>
            </a:r>
            <a:r>
              <a:rPr lang="cs-CZ" dirty="0" smtClean="0"/>
              <a:t> </a:t>
            </a:r>
            <a:r>
              <a:rPr lang="cs-CZ" b="1" dirty="0" smtClean="0"/>
              <a:t>p</a:t>
            </a:r>
            <a:r>
              <a:rPr lang="cs-CZ" dirty="0" smtClean="0"/>
              <a:t>er </a:t>
            </a:r>
            <a:r>
              <a:rPr lang="cs-CZ" b="1" dirty="0" err="1" smtClean="0"/>
              <a:t>i</a:t>
            </a:r>
            <a:r>
              <a:rPr lang="cs-CZ" dirty="0" err="1" smtClean="0"/>
              <a:t>nch</a:t>
            </a:r>
            <a:endParaRPr lang="cs-CZ" dirty="0" smtClean="0"/>
          </a:p>
          <a:p>
            <a:pPr lvl="1"/>
            <a:r>
              <a:rPr lang="cs-CZ" dirty="0"/>
              <a:t>r</a:t>
            </a:r>
            <a:r>
              <a:rPr lang="cs-CZ" dirty="0" smtClean="0"/>
              <a:t>ozlišení </a:t>
            </a:r>
            <a:r>
              <a:rPr lang="cs-CZ" b="1" dirty="0" smtClean="0"/>
              <a:t>300 ppi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rozměr pixelu 1 </a:t>
            </a:r>
            <a:r>
              <a:rPr lang="cs-CZ" dirty="0" err="1" smtClean="0"/>
              <a:t>inch</a:t>
            </a:r>
            <a:r>
              <a:rPr lang="cs-CZ" dirty="0" smtClean="0"/>
              <a:t> = 25,4 mm / 300 = 0,085 mm</a:t>
            </a:r>
          </a:p>
          <a:p>
            <a:pPr lvl="1"/>
            <a:r>
              <a:rPr lang="cs-CZ" dirty="0" smtClean="0"/>
              <a:t>rozlišení </a:t>
            </a:r>
            <a:r>
              <a:rPr lang="cs-CZ" b="1" dirty="0" smtClean="0"/>
              <a:t>96 ppi</a:t>
            </a:r>
            <a:br>
              <a:rPr lang="cs-CZ" b="1" dirty="0" smtClean="0"/>
            </a:br>
            <a:r>
              <a:rPr lang="cs-CZ" dirty="0" smtClean="0"/>
              <a:t>rozměr pixelu 25,4 / 96 = 0,26 mm</a:t>
            </a:r>
          </a:p>
          <a:p>
            <a:r>
              <a:rPr lang="cs-CZ" dirty="0" smtClean="0"/>
              <a:t>Tištěný obrázek – tiskové body (kapičky barvy) na palec – </a:t>
            </a:r>
            <a:r>
              <a:rPr lang="cs-CZ" b="1" dirty="0" err="1" smtClean="0"/>
              <a:t>d</a:t>
            </a:r>
            <a:r>
              <a:rPr lang="cs-CZ" dirty="0" err="1" smtClean="0"/>
              <a:t>ots</a:t>
            </a:r>
            <a:r>
              <a:rPr lang="cs-CZ" dirty="0" smtClean="0"/>
              <a:t> </a:t>
            </a:r>
            <a:r>
              <a:rPr lang="cs-CZ" b="1" dirty="0" smtClean="0"/>
              <a:t>p</a:t>
            </a:r>
            <a:r>
              <a:rPr lang="cs-CZ" dirty="0" smtClean="0"/>
              <a:t>er </a:t>
            </a:r>
            <a:r>
              <a:rPr lang="cs-CZ" b="1" dirty="0" err="1" smtClean="0"/>
              <a:t>i</a:t>
            </a:r>
            <a:r>
              <a:rPr lang="cs-CZ" dirty="0" err="1" smtClean="0"/>
              <a:t>nch</a:t>
            </a:r>
            <a:endParaRPr lang="cs-CZ" dirty="0" smtClean="0"/>
          </a:p>
          <a:p>
            <a:pPr lvl="1"/>
            <a:r>
              <a:rPr lang="cs-CZ" dirty="0" smtClean="0"/>
              <a:t>jeden obrazový bod – více kapek barvy</a:t>
            </a:r>
            <a:br>
              <a:rPr lang="cs-CZ" dirty="0" smtClean="0"/>
            </a:br>
            <a:r>
              <a:rPr lang="cs-CZ" dirty="0" smtClean="0"/>
              <a:t>ppi: 4×4=16 pixelů na palec = 16×4=64 dpi (4 kapky)</a:t>
            </a:r>
          </a:p>
          <a:p>
            <a:pPr lvl="1"/>
            <a:r>
              <a:rPr lang="cs-CZ" dirty="0" smtClean="0"/>
              <a:t>standard pro tiskárny 1 200 dpi</a:t>
            </a:r>
            <a:br>
              <a:rPr lang="cs-CZ" dirty="0" smtClean="0"/>
            </a:br>
            <a:r>
              <a:rPr lang="cs-CZ" dirty="0" smtClean="0"/>
              <a:t>1 200 / 300 = 4; 4 × 4 = 16 tisk. bodů na jeden obrazový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56A96-5CA5-4038-876E-9215E59636EA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" name="Skupina 5"/>
          <p:cNvGrpSpPr/>
          <p:nvPr/>
        </p:nvGrpSpPr>
        <p:grpSpPr>
          <a:xfrm>
            <a:off x="7934379" y="1772816"/>
            <a:ext cx="1080000" cy="1080000"/>
            <a:chOff x="1043608" y="1484784"/>
            <a:chExt cx="1080000" cy="1080000"/>
          </a:xfrm>
        </p:grpSpPr>
        <p:sp>
          <p:nvSpPr>
            <p:cNvPr id="7" name="Obdélník 6"/>
            <p:cNvSpPr/>
            <p:nvPr/>
          </p:nvSpPr>
          <p:spPr bwMode="auto">
            <a:xfrm>
              <a:off x="1043608" y="1484784"/>
              <a:ext cx="360000" cy="36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 bwMode="auto">
            <a:xfrm>
              <a:off x="1403608" y="1484784"/>
              <a:ext cx="360000" cy="36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 bwMode="auto">
            <a:xfrm>
              <a:off x="1763608" y="1484784"/>
              <a:ext cx="360000" cy="360000"/>
            </a:xfrm>
            <a:prstGeom prst="rect">
              <a:avLst/>
            </a:prstGeom>
            <a:solidFill>
              <a:srgbClr val="00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 bwMode="auto">
            <a:xfrm>
              <a:off x="1043608" y="1844784"/>
              <a:ext cx="360000" cy="36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Obdélník 10"/>
            <p:cNvSpPr/>
            <p:nvPr/>
          </p:nvSpPr>
          <p:spPr bwMode="auto">
            <a:xfrm>
              <a:off x="1403608" y="1850034"/>
              <a:ext cx="360000" cy="360000"/>
            </a:xfrm>
            <a:prstGeom prst="rect">
              <a:avLst/>
            </a:prstGeom>
            <a:solidFill>
              <a:srgbClr val="00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1763608" y="1844784"/>
              <a:ext cx="360000" cy="360000"/>
            </a:xfrm>
            <a:prstGeom prst="rect">
              <a:avLst/>
            </a:prstGeom>
            <a:solidFill>
              <a:srgbClr val="00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1043608" y="2204784"/>
              <a:ext cx="360000" cy="36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1390219" y="2204784"/>
              <a:ext cx="360000" cy="36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 bwMode="auto">
            <a:xfrm>
              <a:off x="1763608" y="2204784"/>
              <a:ext cx="360000" cy="360000"/>
            </a:xfrm>
            <a:prstGeom prst="rect">
              <a:avLst/>
            </a:prstGeom>
            <a:solidFill>
              <a:srgbClr val="00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7953336" y="4005064"/>
            <a:ext cx="1080000" cy="1081194"/>
            <a:chOff x="4644008" y="1449498"/>
            <a:chExt cx="1080000" cy="1081194"/>
          </a:xfrm>
        </p:grpSpPr>
        <p:sp>
          <p:nvSpPr>
            <p:cNvPr id="17" name="Obdélník 16"/>
            <p:cNvSpPr/>
            <p:nvPr/>
          </p:nvSpPr>
          <p:spPr bwMode="auto">
            <a:xfrm>
              <a:off x="4644008" y="14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 bwMode="auto">
            <a:xfrm>
              <a:off x="4734008" y="14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 bwMode="auto">
            <a:xfrm>
              <a:off x="4824008" y="14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0" name="Obdélník 19"/>
            <p:cNvSpPr/>
            <p:nvPr/>
          </p:nvSpPr>
          <p:spPr bwMode="auto">
            <a:xfrm>
              <a:off x="4914008" y="14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Obdélník 20"/>
            <p:cNvSpPr/>
            <p:nvPr/>
          </p:nvSpPr>
          <p:spPr bwMode="auto">
            <a:xfrm>
              <a:off x="5004008" y="14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2" name="Obdélník 21"/>
            <p:cNvSpPr/>
            <p:nvPr/>
          </p:nvSpPr>
          <p:spPr bwMode="auto">
            <a:xfrm>
              <a:off x="5094008" y="14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3" name="Obdélník 22"/>
            <p:cNvSpPr/>
            <p:nvPr/>
          </p:nvSpPr>
          <p:spPr bwMode="auto">
            <a:xfrm>
              <a:off x="5184008" y="14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4" name="Obdélník 23"/>
            <p:cNvSpPr/>
            <p:nvPr/>
          </p:nvSpPr>
          <p:spPr bwMode="auto">
            <a:xfrm>
              <a:off x="5274008" y="144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" name="Obdélník 24"/>
            <p:cNvSpPr/>
            <p:nvPr/>
          </p:nvSpPr>
          <p:spPr bwMode="auto">
            <a:xfrm>
              <a:off x="5364008" y="14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 bwMode="auto">
            <a:xfrm>
              <a:off x="5454008" y="144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 bwMode="auto">
            <a:xfrm>
              <a:off x="5544008" y="14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 bwMode="auto">
            <a:xfrm>
              <a:off x="5634008" y="144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 bwMode="auto">
            <a:xfrm>
              <a:off x="4644008" y="15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 bwMode="auto">
            <a:xfrm>
              <a:off x="4734008" y="15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 bwMode="auto">
            <a:xfrm>
              <a:off x="4824008" y="15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 bwMode="auto">
            <a:xfrm>
              <a:off x="4914008" y="15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 bwMode="auto">
            <a:xfrm>
              <a:off x="5004008" y="15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 bwMode="auto">
            <a:xfrm>
              <a:off x="5094008" y="15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 bwMode="auto">
            <a:xfrm>
              <a:off x="5184008" y="153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 bwMode="auto">
            <a:xfrm>
              <a:off x="5274008" y="15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 bwMode="auto">
            <a:xfrm>
              <a:off x="5364008" y="153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 bwMode="auto">
            <a:xfrm>
              <a:off x="5454008" y="15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 bwMode="auto">
            <a:xfrm>
              <a:off x="5544008" y="153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 bwMode="auto">
            <a:xfrm>
              <a:off x="5634008" y="15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 bwMode="auto">
            <a:xfrm>
              <a:off x="4644008" y="163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Obdélník 41"/>
            <p:cNvSpPr/>
            <p:nvPr/>
          </p:nvSpPr>
          <p:spPr bwMode="auto">
            <a:xfrm>
              <a:off x="4734008" y="163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Obdélník 42"/>
            <p:cNvSpPr/>
            <p:nvPr/>
          </p:nvSpPr>
          <p:spPr bwMode="auto">
            <a:xfrm>
              <a:off x="4824008" y="163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Obdélník 43"/>
            <p:cNvSpPr/>
            <p:nvPr/>
          </p:nvSpPr>
          <p:spPr bwMode="auto">
            <a:xfrm>
              <a:off x="4914008" y="163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Obdélník 44"/>
            <p:cNvSpPr/>
            <p:nvPr/>
          </p:nvSpPr>
          <p:spPr bwMode="auto">
            <a:xfrm>
              <a:off x="5004008" y="163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Obdélník 45"/>
            <p:cNvSpPr/>
            <p:nvPr/>
          </p:nvSpPr>
          <p:spPr bwMode="auto">
            <a:xfrm>
              <a:off x="5094008" y="163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Obdélník 46"/>
            <p:cNvSpPr/>
            <p:nvPr/>
          </p:nvSpPr>
          <p:spPr bwMode="auto">
            <a:xfrm>
              <a:off x="5184008" y="162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Obdélník 47"/>
            <p:cNvSpPr/>
            <p:nvPr/>
          </p:nvSpPr>
          <p:spPr bwMode="auto">
            <a:xfrm>
              <a:off x="5274008" y="162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Obdélník 48"/>
            <p:cNvSpPr/>
            <p:nvPr/>
          </p:nvSpPr>
          <p:spPr bwMode="auto">
            <a:xfrm>
              <a:off x="5364008" y="162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Obdélník 49"/>
            <p:cNvSpPr/>
            <p:nvPr/>
          </p:nvSpPr>
          <p:spPr bwMode="auto">
            <a:xfrm>
              <a:off x="5454008" y="162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Obdélník 50"/>
            <p:cNvSpPr/>
            <p:nvPr/>
          </p:nvSpPr>
          <p:spPr bwMode="auto">
            <a:xfrm>
              <a:off x="5544008" y="162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Obdélník 51"/>
            <p:cNvSpPr/>
            <p:nvPr/>
          </p:nvSpPr>
          <p:spPr bwMode="auto">
            <a:xfrm>
              <a:off x="5634008" y="162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Obdélník 52"/>
            <p:cNvSpPr/>
            <p:nvPr/>
          </p:nvSpPr>
          <p:spPr bwMode="auto">
            <a:xfrm>
              <a:off x="4644008" y="172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Obdélník 53"/>
            <p:cNvSpPr/>
            <p:nvPr/>
          </p:nvSpPr>
          <p:spPr bwMode="auto">
            <a:xfrm>
              <a:off x="4734008" y="172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Obdélník 54"/>
            <p:cNvSpPr/>
            <p:nvPr/>
          </p:nvSpPr>
          <p:spPr bwMode="auto">
            <a:xfrm>
              <a:off x="4824008" y="172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Obdélník 55"/>
            <p:cNvSpPr/>
            <p:nvPr/>
          </p:nvSpPr>
          <p:spPr bwMode="auto">
            <a:xfrm>
              <a:off x="4914008" y="172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Obdélník 56"/>
            <p:cNvSpPr/>
            <p:nvPr/>
          </p:nvSpPr>
          <p:spPr bwMode="auto">
            <a:xfrm>
              <a:off x="5004008" y="172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Obdélník 57"/>
            <p:cNvSpPr/>
            <p:nvPr/>
          </p:nvSpPr>
          <p:spPr bwMode="auto">
            <a:xfrm>
              <a:off x="5094008" y="172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Obdélník 58"/>
            <p:cNvSpPr/>
            <p:nvPr/>
          </p:nvSpPr>
          <p:spPr bwMode="auto">
            <a:xfrm>
              <a:off x="5184008" y="171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Obdélník 59"/>
            <p:cNvSpPr/>
            <p:nvPr/>
          </p:nvSpPr>
          <p:spPr bwMode="auto">
            <a:xfrm>
              <a:off x="5274008" y="171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Obdélník 60"/>
            <p:cNvSpPr/>
            <p:nvPr/>
          </p:nvSpPr>
          <p:spPr bwMode="auto">
            <a:xfrm>
              <a:off x="5364008" y="171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2" name="Obdélník 61"/>
            <p:cNvSpPr/>
            <p:nvPr/>
          </p:nvSpPr>
          <p:spPr bwMode="auto">
            <a:xfrm>
              <a:off x="5454008" y="171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3" name="Obdélník 62"/>
            <p:cNvSpPr/>
            <p:nvPr/>
          </p:nvSpPr>
          <p:spPr bwMode="auto">
            <a:xfrm>
              <a:off x="5544008" y="171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4" name="Obdélník 63"/>
            <p:cNvSpPr/>
            <p:nvPr/>
          </p:nvSpPr>
          <p:spPr bwMode="auto">
            <a:xfrm>
              <a:off x="5634008" y="171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5" name="Obdélník 64"/>
            <p:cNvSpPr/>
            <p:nvPr/>
          </p:nvSpPr>
          <p:spPr bwMode="auto">
            <a:xfrm>
              <a:off x="4644008" y="181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6" name="Obdélník 65"/>
            <p:cNvSpPr/>
            <p:nvPr/>
          </p:nvSpPr>
          <p:spPr bwMode="auto">
            <a:xfrm>
              <a:off x="4734008" y="181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7" name="Obdélník 66"/>
            <p:cNvSpPr/>
            <p:nvPr/>
          </p:nvSpPr>
          <p:spPr bwMode="auto">
            <a:xfrm>
              <a:off x="4824008" y="181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8" name="Obdélník 67"/>
            <p:cNvSpPr/>
            <p:nvPr/>
          </p:nvSpPr>
          <p:spPr bwMode="auto">
            <a:xfrm>
              <a:off x="4914008" y="181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9" name="Obdélník 68"/>
            <p:cNvSpPr/>
            <p:nvPr/>
          </p:nvSpPr>
          <p:spPr bwMode="auto">
            <a:xfrm>
              <a:off x="5004008" y="181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" name="Obdélník 69"/>
            <p:cNvSpPr/>
            <p:nvPr/>
          </p:nvSpPr>
          <p:spPr bwMode="auto">
            <a:xfrm>
              <a:off x="5094008" y="1810692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" name="Obdélník 70"/>
            <p:cNvSpPr/>
            <p:nvPr/>
          </p:nvSpPr>
          <p:spPr bwMode="auto">
            <a:xfrm>
              <a:off x="5184008" y="180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" name="Obdélník 71"/>
            <p:cNvSpPr/>
            <p:nvPr/>
          </p:nvSpPr>
          <p:spPr bwMode="auto">
            <a:xfrm>
              <a:off x="5274008" y="180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3" name="Obdélník 72"/>
            <p:cNvSpPr/>
            <p:nvPr/>
          </p:nvSpPr>
          <p:spPr bwMode="auto">
            <a:xfrm>
              <a:off x="5364008" y="180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4" name="Obdélník 73"/>
            <p:cNvSpPr/>
            <p:nvPr/>
          </p:nvSpPr>
          <p:spPr bwMode="auto">
            <a:xfrm>
              <a:off x="5454008" y="180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5" name="Obdélník 74"/>
            <p:cNvSpPr/>
            <p:nvPr/>
          </p:nvSpPr>
          <p:spPr bwMode="auto">
            <a:xfrm>
              <a:off x="5544008" y="180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6" name="Obdélník 75"/>
            <p:cNvSpPr/>
            <p:nvPr/>
          </p:nvSpPr>
          <p:spPr bwMode="auto">
            <a:xfrm>
              <a:off x="5634008" y="180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7" name="Obdélník 76"/>
            <p:cNvSpPr/>
            <p:nvPr/>
          </p:nvSpPr>
          <p:spPr bwMode="auto">
            <a:xfrm>
              <a:off x="4644008" y="190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8" name="Obdélník 77"/>
            <p:cNvSpPr/>
            <p:nvPr/>
          </p:nvSpPr>
          <p:spPr bwMode="auto">
            <a:xfrm>
              <a:off x="4734008" y="190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9" name="Obdélník 78"/>
            <p:cNvSpPr/>
            <p:nvPr/>
          </p:nvSpPr>
          <p:spPr bwMode="auto">
            <a:xfrm>
              <a:off x="4824008" y="190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0" name="Obdélník 79"/>
            <p:cNvSpPr/>
            <p:nvPr/>
          </p:nvSpPr>
          <p:spPr bwMode="auto">
            <a:xfrm>
              <a:off x="4914008" y="190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1" name="Obdélník 80"/>
            <p:cNvSpPr/>
            <p:nvPr/>
          </p:nvSpPr>
          <p:spPr bwMode="auto">
            <a:xfrm>
              <a:off x="5004008" y="1900692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2" name="Obdélník 81"/>
            <p:cNvSpPr/>
            <p:nvPr/>
          </p:nvSpPr>
          <p:spPr bwMode="auto">
            <a:xfrm>
              <a:off x="5094008" y="190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3" name="Obdélník 82"/>
            <p:cNvSpPr/>
            <p:nvPr/>
          </p:nvSpPr>
          <p:spPr bwMode="auto">
            <a:xfrm>
              <a:off x="5184008" y="189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4" name="Obdélník 83"/>
            <p:cNvSpPr/>
            <p:nvPr/>
          </p:nvSpPr>
          <p:spPr bwMode="auto">
            <a:xfrm>
              <a:off x="5274008" y="189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5" name="Obdélník 84"/>
            <p:cNvSpPr/>
            <p:nvPr/>
          </p:nvSpPr>
          <p:spPr bwMode="auto">
            <a:xfrm>
              <a:off x="5364008" y="189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6" name="Obdélník 85"/>
            <p:cNvSpPr/>
            <p:nvPr/>
          </p:nvSpPr>
          <p:spPr bwMode="auto">
            <a:xfrm>
              <a:off x="5454008" y="189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7" name="Obdélník 86"/>
            <p:cNvSpPr/>
            <p:nvPr/>
          </p:nvSpPr>
          <p:spPr bwMode="auto">
            <a:xfrm>
              <a:off x="5544008" y="189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8" name="Obdélník 87"/>
            <p:cNvSpPr/>
            <p:nvPr/>
          </p:nvSpPr>
          <p:spPr bwMode="auto">
            <a:xfrm>
              <a:off x="5634008" y="189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9" name="Obdélník 88"/>
            <p:cNvSpPr/>
            <p:nvPr/>
          </p:nvSpPr>
          <p:spPr bwMode="auto">
            <a:xfrm>
              <a:off x="4644008" y="199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0" name="Obdélník 89"/>
            <p:cNvSpPr/>
            <p:nvPr/>
          </p:nvSpPr>
          <p:spPr bwMode="auto">
            <a:xfrm>
              <a:off x="4734008" y="199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1" name="Obdélník 90"/>
            <p:cNvSpPr/>
            <p:nvPr/>
          </p:nvSpPr>
          <p:spPr bwMode="auto">
            <a:xfrm>
              <a:off x="4824008" y="199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2" name="Obdélník 91"/>
            <p:cNvSpPr/>
            <p:nvPr/>
          </p:nvSpPr>
          <p:spPr bwMode="auto">
            <a:xfrm>
              <a:off x="4914008" y="199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3" name="Obdélník 92"/>
            <p:cNvSpPr/>
            <p:nvPr/>
          </p:nvSpPr>
          <p:spPr bwMode="auto">
            <a:xfrm>
              <a:off x="5004008" y="199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4" name="Obdélník 93"/>
            <p:cNvSpPr/>
            <p:nvPr/>
          </p:nvSpPr>
          <p:spPr bwMode="auto">
            <a:xfrm>
              <a:off x="5094008" y="1990692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5" name="Obdélník 94"/>
            <p:cNvSpPr/>
            <p:nvPr/>
          </p:nvSpPr>
          <p:spPr bwMode="auto">
            <a:xfrm>
              <a:off x="5184008" y="198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6" name="Obdélník 95"/>
            <p:cNvSpPr/>
            <p:nvPr/>
          </p:nvSpPr>
          <p:spPr bwMode="auto">
            <a:xfrm>
              <a:off x="5274008" y="198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7" name="Obdélník 96"/>
            <p:cNvSpPr/>
            <p:nvPr/>
          </p:nvSpPr>
          <p:spPr bwMode="auto">
            <a:xfrm>
              <a:off x="5364008" y="198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8" name="Obdélník 97"/>
            <p:cNvSpPr/>
            <p:nvPr/>
          </p:nvSpPr>
          <p:spPr bwMode="auto">
            <a:xfrm>
              <a:off x="5454008" y="198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9" name="Obdélník 98"/>
            <p:cNvSpPr/>
            <p:nvPr/>
          </p:nvSpPr>
          <p:spPr bwMode="auto">
            <a:xfrm>
              <a:off x="5544008" y="198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0" name="Obdélník 99"/>
            <p:cNvSpPr/>
            <p:nvPr/>
          </p:nvSpPr>
          <p:spPr bwMode="auto">
            <a:xfrm>
              <a:off x="5634008" y="198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1" name="Obdélník 100"/>
            <p:cNvSpPr/>
            <p:nvPr/>
          </p:nvSpPr>
          <p:spPr bwMode="auto">
            <a:xfrm>
              <a:off x="4644008" y="208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2" name="Obdélník 101"/>
            <p:cNvSpPr/>
            <p:nvPr/>
          </p:nvSpPr>
          <p:spPr bwMode="auto">
            <a:xfrm>
              <a:off x="4734008" y="208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3" name="Obdélník 102"/>
            <p:cNvSpPr/>
            <p:nvPr/>
          </p:nvSpPr>
          <p:spPr bwMode="auto">
            <a:xfrm>
              <a:off x="4824008" y="208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4" name="Obdélník 103"/>
            <p:cNvSpPr/>
            <p:nvPr/>
          </p:nvSpPr>
          <p:spPr bwMode="auto">
            <a:xfrm>
              <a:off x="4914008" y="208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5" name="Obdélník 104"/>
            <p:cNvSpPr/>
            <p:nvPr/>
          </p:nvSpPr>
          <p:spPr bwMode="auto">
            <a:xfrm>
              <a:off x="5004008" y="2080692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6" name="Obdélník 105"/>
            <p:cNvSpPr/>
            <p:nvPr/>
          </p:nvSpPr>
          <p:spPr bwMode="auto">
            <a:xfrm>
              <a:off x="5094008" y="208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7" name="Obdélník 106"/>
            <p:cNvSpPr/>
            <p:nvPr/>
          </p:nvSpPr>
          <p:spPr bwMode="auto">
            <a:xfrm>
              <a:off x="5184008" y="207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8" name="Obdélník 107"/>
            <p:cNvSpPr/>
            <p:nvPr/>
          </p:nvSpPr>
          <p:spPr bwMode="auto">
            <a:xfrm>
              <a:off x="5274008" y="207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9" name="Obdélník 108"/>
            <p:cNvSpPr/>
            <p:nvPr/>
          </p:nvSpPr>
          <p:spPr bwMode="auto">
            <a:xfrm>
              <a:off x="5364008" y="207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0" name="Obdélník 109"/>
            <p:cNvSpPr/>
            <p:nvPr/>
          </p:nvSpPr>
          <p:spPr bwMode="auto">
            <a:xfrm>
              <a:off x="5454008" y="207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1" name="Obdélník 110"/>
            <p:cNvSpPr/>
            <p:nvPr/>
          </p:nvSpPr>
          <p:spPr bwMode="auto">
            <a:xfrm>
              <a:off x="5544008" y="207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2" name="Obdélník 111"/>
            <p:cNvSpPr/>
            <p:nvPr/>
          </p:nvSpPr>
          <p:spPr bwMode="auto">
            <a:xfrm>
              <a:off x="5634008" y="207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3" name="Obdélník 112"/>
            <p:cNvSpPr/>
            <p:nvPr/>
          </p:nvSpPr>
          <p:spPr bwMode="auto">
            <a:xfrm>
              <a:off x="4644008" y="217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4" name="Obdélník 113"/>
            <p:cNvSpPr/>
            <p:nvPr/>
          </p:nvSpPr>
          <p:spPr bwMode="auto">
            <a:xfrm>
              <a:off x="4734008" y="217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5" name="Obdélník 114"/>
            <p:cNvSpPr/>
            <p:nvPr/>
          </p:nvSpPr>
          <p:spPr bwMode="auto">
            <a:xfrm>
              <a:off x="4824008" y="217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6" name="Obdélník 115"/>
            <p:cNvSpPr/>
            <p:nvPr/>
          </p:nvSpPr>
          <p:spPr bwMode="auto">
            <a:xfrm>
              <a:off x="4914008" y="217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7" name="Obdélník 116"/>
            <p:cNvSpPr/>
            <p:nvPr/>
          </p:nvSpPr>
          <p:spPr bwMode="auto">
            <a:xfrm>
              <a:off x="5004008" y="217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8" name="Obdélník 117"/>
            <p:cNvSpPr/>
            <p:nvPr/>
          </p:nvSpPr>
          <p:spPr bwMode="auto">
            <a:xfrm>
              <a:off x="5094008" y="217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9" name="Obdélník 118"/>
            <p:cNvSpPr/>
            <p:nvPr/>
          </p:nvSpPr>
          <p:spPr bwMode="auto">
            <a:xfrm>
              <a:off x="5184008" y="216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0" name="Obdélník 119"/>
            <p:cNvSpPr/>
            <p:nvPr/>
          </p:nvSpPr>
          <p:spPr bwMode="auto">
            <a:xfrm>
              <a:off x="5274008" y="216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1" name="Obdélník 120"/>
            <p:cNvSpPr/>
            <p:nvPr/>
          </p:nvSpPr>
          <p:spPr bwMode="auto">
            <a:xfrm>
              <a:off x="5364008" y="216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2" name="Obdélník 121"/>
            <p:cNvSpPr/>
            <p:nvPr/>
          </p:nvSpPr>
          <p:spPr bwMode="auto">
            <a:xfrm>
              <a:off x="5454008" y="216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3" name="Obdélník 122"/>
            <p:cNvSpPr/>
            <p:nvPr/>
          </p:nvSpPr>
          <p:spPr bwMode="auto">
            <a:xfrm>
              <a:off x="5544008" y="216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4" name="Obdélník 123"/>
            <p:cNvSpPr/>
            <p:nvPr/>
          </p:nvSpPr>
          <p:spPr bwMode="auto">
            <a:xfrm>
              <a:off x="5634008" y="216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5" name="Obdélník 124"/>
            <p:cNvSpPr/>
            <p:nvPr/>
          </p:nvSpPr>
          <p:spPr bwMode="auto">
            <a:xfrm>
              <a:off x="4644008" y="226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6" name="Obdélník 125"/>
            <p:cNvSpPr/>
            <p:nvPr/>
          </p:nvSpPr>
          <p:spPr bwMode="auto">
            <a:xfrm>
              <a:off x="4734008" y="226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7" name="Obdélník 126"/>
            <p:cNvSpPr/>
            <p:nvPr/>
          </p:nvSpPr>
          <p:spPr bwMode="auto">
            <a:xfrm>
              <a:off x="4824008" y="226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8" name="Obdélník 127"/>
            <p:cNvSpPr/>
            <p:nvPr/>
          </p:nvSpPr>
          <p:spPr bwMode="auto">
            <a:xfrm>
              <a:off x="4914008" y="226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9" name="Obdélník 128"/>
            <p:cNvSpPr/>
            <p:nvPr/>
          </p:nvSpPr>
          <p:spPr bwMode="auto">
            <a:xfrm>
              <a:off x="5004008" y="226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0" name="Obdélník 129"/>
            <p:cNvSpPr/>
            <p:nvPr/>
          </p:nvSpPr>
          <p:spPr bwMode="auto">
            <a:xfrm>
              <a:off x="5094008" y="226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1" name="Obdélník 130"/>
            <p:cNvSpPr/>
            <p:nvPr/>
          </p:nvSpPr>
          <p:spPr bwMode="auto">
            <a:xfrm>
              <a:off x="5184008" y="225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2" name="Obdélník 131"/>
            <p:cNvSpPr/>
            <p:nvPr/>
          </p:nvSpPr>
          <p:spPr bwMode="auto">
            <a:xfrm>
              <a:off x="5274008" y="225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3" name="Obdélník 132"/>
            <p:cNvSpPr/>
            <p:nvPr/>
          </p:nvSpPr>
          <p:spPr bwMode="auto">
            <a:xfrm>
              <a:off x="5364008" y="225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4" name="Obdélník 133"/>
            <p:cNvSpPr/>
            <p:nvPr/>
          </p:nvSpPr>
          <p:spPr bwMode="auto">
            <a:xfrm>
              <a:off x="5454008" y="225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5" name="Obdélník 134"/>
            <p:cNvSpPr/>
            <p:nvPr/>
          </p:nvSpPr>
          <p:spPr bwMode="auto">
            <a:xfrm>
              <a:off x="5544008" y="225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6" name="Obdélník 135"/>
            <p:cNvSpPr/>
            <p:nvPr/>
          </p:nvSpPr>
          <p:spPr bwMode="auto">
            <a:xfrm>
              <a:off x="5634008" y="225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7" name="Obdélník 136"/>
            <p:cNvSpPr/>
            <p:nvPr/>
          </p:nvSpPr>
          <p:spPr bwMode="auto">
            <a:xfrm>
              <a:off x="4644008" y="23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8" name="Obdélník 137"/>
            <p:cNvSpPr/>
            <p:nvPr/>
          </p:nvSpPr>
          <p:spPr bwMode="auto">
            <a:xfrm>
              <a:off x="4734008" y="23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9" name="Obdélník 138"/>
            <p:cNvSpPr/>
            <p:nvPr/>
          </p:nvSpPr>
          <p:spPr bwMode="auto">
            <a:xfrm>
              <a:off x="4824008" y="23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0" name="Obdélník 139"/>
            <p:cNvSpPr/>
            <p:nvPr/>
          </p:nvSpPr>
          <p:spPr bwMode="auto">
            <a:xfrm>
              <a:off x="4914008" y="23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1" name="Obdélník 140"/>
            <p:cNvSpPr/>
            <p:nvPr/>
          </p:nvSpPr>
          <p:spPr bwMode="auto">
            <a:xfrm>
              <a:off x="5004008" y="235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2" name="Obdélník 141"/>
            <p:cNvSpPr/>
            <p:nvPr/>
          </p:nvSpPr>
          <p:spPr bwMode="auto">
            <a:xfrm>
              <a:off x="5094008" y="235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3" name="Obdélník 142"/>
            <p:cNvSpPr/>
            <p:nvPr/>
          </p:nvSpPr>
          <p:spPr bwMode="auto">
            <a:xfrm>
              <a:off x="5184008" y="23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4" name="Obdélník 143"/>
            <p:cNvSpPr/>
            <p:nvPr/>
          </p:nvSpPr>
          <p:spPr bwMode="auto">
            <a:xfrm>
              <a:off x="5274008" y="234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5" name="Obdélník 144"/>
            <p:cNvSpPr/>
            <p:nvPr/>
          </p:nvSpPr>
          <p:spPr bwMode="auto">
            <a:xfrm>
              <a:off x="5364008" y="23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6" name="Obdélník 145"/>
            <p:cNvSpPr/>
            <p:nvPr/>
          </p:nvSpPr>
          <p:spPr bwMode="auto">
            <a:xfrm>
              <a:off x="5454008" y="234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7" name="Obdélník 146"/>
            <p:cNvSpPr/>
            <p:nvPr/>
          </p:nvSpPr>
          <p:spPr bwMode="auto">
            <a:xfrm>
              <a:off x="5544008" y="234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8" name="Obdélník 147"/>
            <p:cNvSpPr/>
            <p:nvPr/>
          </p:nvSpPr>
          <p:spPr bwMode="auto">
            <a:xfrm>
              <a:off x="5634008" y="234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9" name="Obdélník 148"/>
            <p:cNvSpPr/>
            <p:nvPr/>
          </p:nvSpPr>
          <p:spPr bwMode="auto">
            <a:xfrm>
              <a:off x="4644008" y="24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0" name="Obdélník 149"/>
            <p:cNvSpPr/>
            <p:nvPr/>
          </p:nvSpPr>
          <p:spPr bwMode="auto">
            <a:xfrm>
              <a:off x="4734008" y="24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1" name="Obdélník 150"/>
            <p:cNvSpPr/>
            <p:nvPr/>
          </p:nvSpPr>
          <p:spPr bwMode="auto">
            <a:xfrm>
              <a:off x="4824008" y="24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2" name="Obdélník 151"/>
            <p:cNvSpPr/>
            <p:nvPr/>
          </p:nvSpPr>
          <p:spPr bwMode="auto">
            <a:xfrm>
              <a:off x="4914008" y="24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3" name="Obdélník 152"/>
            <p:cNvSpPr/>
            <p:nvPr/>
          </p:nvSpPr>
          <p:spPr bwMode="auto">
            <a:xfrm>
              <a:off x="5004008" y="2440692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4" name="Obdélník 153"/>
            <p:cNvSpPr/>
            <p:nvPr/>
          </p:nvSpPr>
          <p:spPr bwMode="auto">
            <a:xfrm>
              <a:off x="5094008" y="2440692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5" name="Obdélník 154"/>
            <p:cNvSpPr/>
            <p:nvPr/>
          </p:nvSpPr>
          <p:spPr bwMode="auto">
            <a:xfrm>
              <a:off x="5184008" y="2439498"/>
              <a:ext cx="90000" cy="90000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6" name="Obdélník 155"/>
            <p:cNvSpPr/>
            <p:nvPr/>
          </p:nvSpPr>
          <p:spPr bwMode="auto">
            <a:xfrm>
              <a:off x="5274008" y="24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7" name="Obdélník 156"/>
            <p:cNvSpPr/>
            <p:nvPr/>
          </p:nvSpPr>
          <p:spPr bwMode="auto">
            <a:xfrm>
              <a:off x="5364008" y="243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8" name="Obdélník 157"/>
            <p:cNvSpPr/>
            <p:nvPr/>
          </p:nvSpPr>
          <p:spPr bwMode="auto">
            <a:xfrm>
              <a:off x="5454008" y="24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9" name="Obdélník 158"/>
            <p:cNvSpPr/>
            <p:nvPr/>
          </p:nvSpPr>
          <p:spPr bwMode="auto">
            <a:xfrm>
              <a:off x="5544008" y="2439498"/>
              <a:ext cx="90000" cy="90000"/>
            </a:xfrm>
            <a:prstGeom prst="rect">
              <a:avLst/>
            </a:prstGeom>
            <a:solidFill>
              <a:srgbClr val="00FF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0" name="Obdélník 159"/>
            <p:cNvSpPr/>
            <p:nvPr/>
          </p:nvSpPr>
          <p:spPr bwMode="auto">
            <a:xfrm>
              <a:off x="5634008" y="2439498"/>
              <a:ext cx="90000" cy="90000"/>
            </a:xfrm>
            <a:prstGeom prst="rect">
              <a:avLst/>
            </a:prstGeom>
            <a:solidFill>
              <a:srgbClr val="FF00FF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3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rastrového 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pixelů obrazu (např. 4,32 Mp)</a:t>
            </a:r>
          </a:p>
          <a:p>
            <a:r>
              <a:rPr lang="cs-CZ" dirty="0" smtClean="0"/>
              <a:t>rozměry v délkových jednotkách (např. 15 × 10 cm)</a:t>
            </a:r>
            <a:br>
              <a:rPr lang="cs-CZ" dirty="0" smtClean="0"/>
            </a:br>
            <a:r>
              <a:rPr lang="cs-CZ" dirty="0" smtClean="0"/>
              <a:t>= výstupní velikost obrazu</a:t>
            </a:r>
            <a:br>
              <a:rPr lang="cs-CZ" dirty="0" smtClean="0"/>
            </a:br>
            <a:r>
              <a:rPr lang="cs-CZ" sz="1800" i="1" dirty="0"/>
              <a:t>(Pozor, něco jiného je velikost souboru s obrázkem – bude dále</a:t>
            </a:r>
            <a:r>
              <a:rPr lang="cs-CZ" sz="1800" i="1" dirty="0" smtClean="0"/>
              <a:t>.)</a:t>
            </a:r>
            <a:endParaRPr lang="cs-CZ" sz="1800" dirty="0" smtClean="0"/>
          </a:p>
          <a:p>
            <a:r>
              <a:rPr lang="cs-CZ" dirty="0" smtClean="0"/>
              <a:t>doporučené </a:t>
            </a:r>
            <a:r>
              <a:rPr lang="cs-CZ" dirty="0"/>
              <a:t>rozlišení</a:t>
            </a:r>
          </a:p>
          <a:p>
            <a:pPr lvl="1"/>
            <a:r>
              <a:rPr lang="cs-CZ" dirty="0"/>
              <a:t>tisk – 300 </a:t>
            </a:r>
            <a:r>
              <a:rPr lang="cs-CZ" dirty="0" smtClean="0"/>
              <a:t>ppi </a:t>
            </a:r>
            <a:r>
              <a:rPr lang="cs-CZ" dirty="0"/>
              <a:t>při výstupní velikosti</a:t>
            </a:r>
          </a:p>
          <a:p>
            <a:pPr lvl="1"/>
            <a:r>
              <a:rPr lang="cs-CZ" dirty="0"/>
              <a:t>zobrazování na monitoru – 96 </a:t>
            </a:r>
            <a:r>
              <a:rPr lang="cs-CZ" dirty="0" smtClean="0"/>
              <a:t>ppi </a:t>
            </a:r>
            <a:r>
              <a:rPr lang="cs-CZ" dirty="0"/>
              <a:t>při výstupní </a:t>
            </a:r>
            <a:r>
              <a:rPr lang="cs-CZ" dirty="0" smtClean="0"/>
              <a:t>velikosti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56A96-5CA5-4038-876E-9215E59636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a rozlišení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Chci do dokumentu kvalitně vytisknout fotografii 20 × 15 cm. Jak velký zdrojový obraz musím mít?</a:t>
            </a:r>
          </a:p>
          <a:p>
            <a:pPr marL="400050" lvl="1" indent="0">
              <a:spcBef>
                <a:spcPts val="2400"/>
              </a:spcBef>
              <a:buNone/>
              <a:tabLst>
                <a:tab pos="5114925" algn="l"/>
              </a:tabLst>
            </a:pPr>
            <a:r>
              <a:rPr lang="cs-CZ" dirty="0" smtClean="0"/>
              <a:t>rozměr tisku	20 × 15 cm </a:t>
            </a:r>
            <a:r>
              <a:rPr lang="cs-CZ" dirty="0" smtClean="0">
                <a:sym typeface="Symbol"/>
              </a:rPr>
              <a:t> 8 × 6 </a:t>
            </a:r>
            <a:r>
              <a:rPr lang="cs-CZ" dirty="0" err="1" smtClean="0">
                <a:sym typeface="Symbol"/>
              </a:rPr>
              <a:t>inch</a:t>
            </a:r>
            <a:endParaRPr lang="cs-CZ" dirty="0" smtClean="0">
              <a:sym typeface="Symbol"/>
            </a:endParaRPr>
          </a:p>
          <a:p>
            <a:pPr marL="400050" lvl="1" indent="0">
              <a:buNone/>
              <a:tabLst>
                <a:tab pos="5114925" algn="l"/>
              </a:tabLst>
            </a:pPr>
            <a:r>
              <a:rPr lang="cs-CZ" dirty="0" smtClean="0">
                <a:sym typeface="Symbol"/>
              </a:rPr>
              <a:t>požadované rozlišení 	300 ppi</a:t>
            </a:r>
          </a:p>
          <a:p>
            <a:pPr marL="400050" lvl="1" indent="0">
              <a:buNone/>
              <a:tabLst>
                <a:tab pos="3228975" algn="l"/>
                <a:tab pos="5114925" algn="l"/>
              </a:tabLst>
            </a:pPr>
            <a:r>
              <a:rPr lang="cs-CZ" dirty="0" smtClean="0">
                <a:sym typeface="Symbol"/>
              </a:rPr>
              <a:t>potřebné rozměry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šířka	8 × 300 = 2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400 pixelů</a:t>
            </a:r>
          </a:p>
          <a:p>
            <a:pPr marL="400050" lvl="1" indent="0">
              <a:buNone/>
              <a:tabLst>
                <a:tab pos="3228975" algn="l"/>
                <a:tab pos="5114925" algn="l"/>
              </a:tabLst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výška	6 × 300 = 1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800 pixelů</a:t>
            </a:r>
          </a:p>
          <a:p>
            <a:pPr marL="400050" lvl="1" indent="0">
              <a:buNone/>
            </a:pPr>
            <a:r>
              <a:rPr lang="cs-CZ" dirty="0" smtClean="0">
                <a:sym typeface="Symbol"/>
              </a:rPr>
              <a:t>pole obrazu	2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400 × 1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800 = 4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320</a:t>
            </a:r>
            <a:r>
              <a:rPr lang="cs-CZ" dirty="0">
                <a:sym typeface="Symbol"/>
              </a:rPr>
              <a:t> </a:t>
            </a:r>
            <a:r>
              <a:rPr lang="cs-CZ" dirty="0" smtClean="0">
                <a:sym typeface="Symbol"/>
              </a:rPr>
              <a:t>000 = 4,32 </a:t>
            </a:r>
            <a:r>
              <a:rPr lang="cs-CZ" dirty="0" err="1" smtClean="0">
                <a:sym typeface="Symbol"/>
              </a:rPr>
              <a:t>Mpixelů</a:t>
            </a:r>
            <a:r>
              <a:rPr lang="cs-CZ" dirty="0" smtClean="0">
                <a:sym typeface="Symbol"/>
              </a:rPr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56A96-5CA5-4038-876E-9215E59636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4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a rozlišení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Mám fotoaparát 15 </a:t>
            </a:r>
            <a:r>
              <a:rPr lang="cs-CZ" dirty="0" err="1" smtClean="0"/>
              <a:t>Mpixelů</a:t>
            </a:r>
            <a:r>
              <a:rPr lang="cs-CZ" dirty="0" smtClean="0"/>
              <a:t>. Poměr stran snímku je 4:3. V jaké maximální velikosti lze snímek kvalitně vytisknout na papír?</a:t>
            </a:r>
          </a:p>
          <a:p>
            <a:pPr marL="400050" lvl="1" indent="0">
              <a:spcBef>
                <a:spcPts val="2400"/>
              </a:spcBef>
              <a:buNone/>
              <a:tabLst>
                <a:tab pos="8248650" algn="r"/>
              </a:tabLst>
            </a:pPr>
            <a:r>
              <a:rPr lang="cs-CZ" dirty="0" smtClean="0"/>
              <a:t>velikost pole obrazu	15 000 000 </a:t>
            </a:r>
            <a:r>
              <a:rPr lang="cs-CZ" dirty="0" smtClean="0">
                <a:sym typeface="Symbol"/>
              </a:rPr>
              <a:t> 4 500 × 3 350</a:t>
            </a:r>
            <a:r>
              <a:rPr lang="cs-CZ" dirty="0" smtClean="0"/>
              <a:t> </a:t>
            </a:r>
            <a:endParaRPr lang="cs-CZ" dirty="0" smtClean="0">
              <a:sym typeface="Symbol"/>
            </a:endParaRPr>
          </a:p>
          <a:p>
            <a:pPr marL="400050" lvl="1" indent="0">
              <a:buNone/>
              <a:tabLst>
                <a:tab pos="5114925" algn="l"/>
              </a:tabLst>
            </a:pPr>
            <a:r>
              <a:rPr lang="cs-CZ" dirty="0" smtClean="0">
                <a:sym typeface="Symbol"/>
              </a:rPr>
              <a:t>požadované rozlišení 	300 ppi</a:t>
            </a:r>
          </a:p>
          <a:p>
            <a:pPr marL="400050" lvl="1" indent="0">
              <a:buNone/>
              <a:tabLst>
                <a:tab pos="8248650" algn="r"/>
              </a:tabLst>
            </a:pPr>
            <a:r>
              <a:rPr lang="cs-CZ" dirty="0" smtClean="0">
                <a:sym typeface="Symbol"/>
              </a:rPr>
              <a:t>maximální možné rozměry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/>
            </a:r>
            <a:br>
              <a:rPr lang="cs-CZ" dirty="0" smtClean="0">
                <a:sym typeface="Symbol"/>
              </a:rPr>
            </a:br>
            <a:r>
              <a:rPr lang="cs-CZ" dirty="0" smtClean="0">
                <a:sym typeface="Symbol"/>
              </a:rPr>
              <a:t>šířka	4 500 / 300 = 15 </a:t>
            </a:r>
            <a:r>
              <a:rPr lang="cs-CZ" dirty="0" err="1" smtClean="0">
                <a:sym typeface="Symbol"/>
              </a:rPr>
              <a:t>inch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</a:t>
            </a:r>
            <a:r>
              <a:rPr lang="cs-CZ" dirty="0" smtClean="0">
                <a:sym typeface="Symbol"/>
              </a:rPr>
              <a:t> 38 cm</a:t>
            </a:r>
          </a:p>
          <a:p>
            <a:pPr marL="400050" lvl="1" indent="0">
              <a:buNone/>
              <a:tabLst>
                <a:tab pos="8248650" algn="r"/>
              </a:tabLst>
            </a:pPr>
            <a:r>
              <a:rPr lang="cs-CZ" dirty="0" smtClean="0">
                <a:sym typeface="Symbol"/>
              </a:rPr>
              <a:t>výška	3350 / 300  11,2 </a:t>
            </a:r>
            <a:r>
              <a:rPr lang="cs-CZ" dirty="0" err="1" smtClean="0">
                <a:sym typeface="Symbol"/>
              </a:rPr>
              <a:t>inch</a:t>
            </a:r>
            <a:r>
              <a:rPr lang="cs-CZ" dirty="0" smtClean="0">
                <a:sym typeface="Symbol"/>
              </a:rPr>
              <a:t>  28 cm </a:t>
            </a:r>
          </a:p>
          <a:p>
            <a:pPr marL="400050" lvl="1" indent="0">
              <a:buNone/>
            </a:pPr>
            <a:r>
              <a:rPr lang="cs-CZ" dirty="0" smtClean="0">
                <a:sym typeface="Symbol"/>
              </a:rPr>
              <a:t>max. velikost kvalitního výstupu  38 × 28 cm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56A96-5CA5-4038-876E-9215E59636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2014</a:t>
            </a:r>
            <a:endParaRPr lang="en-US"/>
          </a:p>
        </p:txBody>
      </p:sp>
      <p:sp>
        <p:nvSpPr>
          <p:cNvPr id="4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28869-12F3-434D-992B-9E405B6B7972}" type="slidenum">
              <a:rPr lang="en-US"/>
              <a:pPr/>
              <a:t>9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Hloubka pixelu </a:t>
            </a:r>
            <a:br>
              <a:rPr lang="cs-CZ"/>
            </a:br>
            <a:r>
              <a:rPr lang="cs-CZ" sz="2800"/>
              <a:t>počet bitů potřebných na reprezentaci jeho barvy</a:t>
            </a: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81049" name="Group 153"/>
          <p:cNvGrpSpPr>
            <a:grpSpLocks/>
          </p:cNvGrpSpPr>
          <p:nvPr/>
        </p:nvGrpSpPr>
        <p:grpSpPr bwMode="auto">
          <a:xfrm>
            <a:off x="5430838" y="4221163"/>
            <a:ext cx="1905000" cy="701675"/>
            <a:chOff x="3744" y="2736"/>
            <a:chExt cx="1200" cy="442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auto">
            <a:xfrm>
              <a:off x="3792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auto">
            <a:xfrm>
              <a:off x="3936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4080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4224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4368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4512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4656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4800" y="2736"/>
              <a:ext cx="14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0907" name="Group 11"/>
            <p:cNvGrpSpPr>
              <a:grpSpLocks/>
            </p:cNvGrpSpPr>
            <p:nvPr/>
          </p:nvGrpSpPr>
          <p:grpSpPr bwMode="auto">
            <a:xfrm>
              <a:off x="3792" y="2736"/>
              <a:ext cx="1152" cy="173"/>
              <a:chOff x="3744" y="2928"/>
              <a:chExt cx="1152" cy="173"/>
            </a:xfrm>
          </p:grpSpPr>
          <p:sp>
            <p:nvSpPr>
              <p:cNvPr id="80908" name="Text Box 12"/>
              <p:cNvSpPr txBox="1">
                <a:spLocks noChangeArrowheads="1"/>
              </p:cNvSpPr>
              <p:nvPr/>
            </p:nvSpPr>
            <p:spPr bwMode="auto">
              <a:xfrm>
                <a:off x="3744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09" name="Text Box 13"/>
              <p:cNvSpPr txBox="1">
                <a:spLocks noChangeArrowheads="1"/>
              </p:cNvSpPr>
              <p:nvPr/>
            </p:nvSpPr>
            <p:spPr bwMode="auto">
              <a:xfrm>
                <a:off x="3888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0" name="Text Box 14"/>
              <p:cNvSpPr txBox="1">
                <a:spLocks noChangeArrowheads="1"/>
              </p:cNvSpPr>
              <p:nvPr/>
            </p:nvSpPr>
            <p:spPr bwMode="auto">
              <a:xfrm>
                <a:off x="4032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1" name="Text Box 15"/>
              <p:cNvSpPr txBox="1">
                <a:spLocks noChangeArrowheads="1"/>
              </p:cNvSpPr>
              <p:nvPr/>
            </p:nvSpPr>
            <p:spPr bwMode="auto">
              <a:xfrm>
                <a:off x="4176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2" name="Text Box 16"/>
              <p:cNvSpPr txBox="1">
                <a:spLocks noChangeArrowheads="1"/>
              </p:cNvSpPr>
              <p:nvPr/>
            </p:nvSpPr>
            <p:spPr bwMode="auto">
              <a:xfrm>
                <a:off x="4320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3" name="Text Box 17"/>
              <p:cNvSpPr txBox="1">
                <a:spLocks noChangeArrowheads="1"/>
              </p:cNvSpPr>
              <p:nvPr/>
            </p:nvSpPr>
            <p:spPr bwMode="auto">
              <a:xfrm>
                <a:off x="4464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 dirty="0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4" name="Text Box 18"/>
              <p:cNvSpPr txBox="1">
                <a:spLocks noChangeArrowheads="1"/>
              </p:cNvSpPr>
              <p:nvPr/>
            </p:nvSpPr>
            <p:spPr bwMode="auto">
              <a:xfrm>
                <a:off x="4608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15" name="Text Box 19"/>
              <p:cNvSpPr txBox="1">
                <a:spLocks noChangeArrowheads="1"/>
              </p:cNvSpPr>
              <p:nvPr/>
            </p:nvSpPr>
            <p:spPr bwMode="auto">
              <a:xfrm>
                <a:off x="4752" y="2928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cs-CZ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cs-CZ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3744" y="2928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sz="2000" i="1">
                  <a:solidFill>
                    <a:schemeClr val="tx1"/>
                  </a:solidFill>
                </a:rPr>
                <a:t>0–255   2</a:t>
              </a:r>
              <a:r>
                <a:rPr lang="cs-CZ" sz="2000" i="1" baseline="30000">
                  <a:solidFill>
                    <a:schemeClr val="tx1"/>
                  </a:solidFill>
                </a:rPr>
                <a:t> 8</a:t>
              </a:r>
              <a:r>
                <a:rPr lang="cs-CZ" sz="2000" i="1">
                  <a:solidFill>
                    <a:schemeClr val="tx1"/>
                  </a:solidFill>
                </a:rPr>
                <a:t>-1</a:t>
              </a:r>
            </a:p>
          </p:txBody>
        </p:sp>
      </p:grp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5430838" y="5229225"/>
            <a:ext cx="2957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000" i="1" dirty="0">
                <a:solidFill>
                  <a:schemeClr val="tx1"/>
                </a:solidFill>
              </a:rPr>
              <a:t>na každou barvu 1 byte</a:t>
            </a:r>
            <a:br>
              <a:rPr lang="cs-CZ" sz="2000" i="1" dirty="0">
                <a:solidFill>
                  <a:schemeClr val="tx1"/>
                </a:solidFill>
              </a:rPr>
            </a:br>
            <a:r>
              <a:rPr lang="cs-CZ" sz="2000" b="1" dirty="0" err="1">
                <a:solidFill>
                  <a:schemeClr val="accent1"/>
                </a:solidFill>
              </a:rPr>
              <a:t>True</a:t>
            </a:r>
            <a:r>
              <a:rPr lang="cs-CZ" sz="2000" b="1" dirty="0">
                <a:solidFill>
                  <a:schemeClr val="accent1"/>
                </a:solidFill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</a:rPr>
              <a:t>Color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5430838" y="29972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000" i="1" dirty="0">
                <a:solidFill>
                  <a:schemeClr val="tx1"/>
                </a:solidFill>
              </a:rPr>
              <a:t>černo-bílé</a:t>
            </a: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81048" name="Group 15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7733564"/>
              </p:ext>
            </p:extLst>
          </p:nvPr>
        </p:nvGraphicFramePr>
        <p:xfrm>
          <a:off x="250825" y="1989138"/>
          <a:ext cx="4824413" cy="3759201"/>
        </p:xfrm>
        <a:graphic>
          <a:graphicData uri="http://schemas.openxmlformats.org/drawingml/2006/table">
            <a:tbl>
              <a:tblPr/>
              <a:tblGrid>
                <a:gridCol w="1624013"/>
                <a:gridCol w="3200400"/>
              </a:tblGrid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počet barev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hloubka </a:t>
                      </a:r>
                      <a:b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(potřebný počet bitů)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bit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bity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bitů = 1 byte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16,8 mil.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bitů = 3 byty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/>
      <p:bldP spid="80918" grpId="0"/>
    </p:bldLst>
  </p:timing>
</p:sld>
</file>

<file path=ppt/theme/theme1.xml><?xml version="1.0" encoding="utf-8"?>
<a:theme xmlns:a="http://schemas.openxmlformats.org/drawingml/2006/main" name="mezisnímek">
  <a:themeElements>
    <a:clrScheme name="mezisnímek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mezisníme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gamma/>
              <a:shade val="60000"/>
              <a:invGamma/>
            </a:schemeClr>
          </a:prst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gamma/>
              <a:shade val="60000"/>
              <a:invGamma/>
            </a:schemeClr>
          </a:prst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ezisnímek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isnímek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671</Words>
  <Application>Microsoft Office PowerPoint</Application>
  <PresentationFormat>Předvádění na obrazovce (4:3)</PresentationFormat>
  <Paragraphs>211</Paragraphs>
  <Slides>22</Slides>
  <Notes>3</Notes>
  <HiddenSlides>1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  <vt:variant>
        <vt:lpstr>Vlastní prezentace</vt:lpstr>
      </vt:variant>
      <vt:variant>
        <vt:i4>3</vt:i4>
      </vt:variant>
    </vt:vector>
  </HeadingPairs>
  <TitlesOfParts>
    <vt:vector size="26" baseType="lpstr">
      <vt:lpstr>mezisnímek</vt:lpstr>
      <vt:lpstr>Základy  počítačové grafiky</vt:lpstr>
      <vt:lpstr>Počítačová grafika</vt:lpstr>
      <vt:lpstr>Popis obrazu</vt:lpstr>
      <vt:lpstr>Grafický bod — Pixel  (pixel = picture element)</vt:lpstr>
      <vt:lpstr>Rozlišení rastrového obrazu – ppi × dpi</vt:lpstr>
      <vt:lpstr>Velikost rastrového obrazu</vt:lpstr>
      <vt:lpstr>Velikost a rozlišení – příklad 1</vt:lpstr>
      <vt:lpstr>Velikost a rozlišení – příklad 2</vt:lpstr>
      <vt:lpstr>Hloubka pixelu  počet bitů potřebných na reprezentaci jeho barvy</vt:lpstr>
      <vt:lpstr>Teorie barev</vt:lpstr>
      <vt:lpstr>Světlo</vt:lpstr>
      <vt:lpstr>Barevné modely</vt:lpstr>
      <vt:lpstr>Aditivní barevný model  (typicky RGB)</vt:lpstr>
      <vt:lpstr>Subtraktivní barevný model  (typicky CMY)</vt:lpstr>
      <vt:lpstr>Modely typu HSV </vt:lpstr>
      <vt:lpstr>Zadávání barev v programech</vt:lpstr>
      <vt:lpstr>Prezentace aplikace PowerPoint</vt:lpstr>
      <vt:lpstr>Paleta</vt:lpstr>
      <vt:lpstr>Použití palety na zobrazení barev</vt:lpstr>
      <vt:lpstr>Typy palet</vt:lpstr>
      <vt:lpstr>Použití palety</vt:lpstr>
      <vt:lpstr>Použití palety – export obrázku</vt:lpstr>
      <vt:lpstr>první přednáška</vt:lpstr>
      <vt:lpstr>druhá přednáška</vt:lpstr>
      <vt:lpstr>třetí přednáška</vt:lpstr>
    </vt:vector>
  </TitlesOfParts>
  <Company>VUT 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grafika</dc:title>
  <dc:creator>novotna.h</dc:creator>
  <cp:lastModifiedBy>Helena Novotná</cp:lastModifiedBy>
  <cp:revision>90</cp:revision>
  <dcterms:created xsi:type="dcterms:W3CDTF">2009-10-29T11:53:56Z</dcterms:created>
  <dcterms:modified xsi:type="dcterms:W3CDTF">2014-11-25T10:35:08Z</dcterms:modified>
</cp:coreProperties>
</file>