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89796" autoAdjust="0"/>
  </p:normalViewPr>
  <p:slideViewPr>
    <p:cSldViewPr snapToGrid="0">
      <p:cViewPr varScale="1">
        <p:scale>
          <a:sx n="140" d="100"/>
          <a:sy n="140" d="100"/>
        </p:scale>
        <p:origin x="1494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B7F62-5F34-4CE9-8355-FB161A5E4D29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64D5F-A634-4531-AA8F-BE4C0BE8A1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02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A7B0E-29E3-4C20-8831-7B25063CAF57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AB97-2270-4BE7-A768-251A9BD18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62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6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857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86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8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379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83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AB97-2270-4BE7-A768-251A9BD184F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5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B11E-2954-4C15-B69A-E59466A3C564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CBFF-8B8D-4F46-9768-35B1694CF8BC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8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1FD2-F5FF-4AC5-85BE-15E45554932D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5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41D4-75FD-4ED1-B9A1-FCE6870120B3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01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E68D-9D17-4F61-8CF6-E408F238AE37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3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2C3C-BFC4-4FD9-B11A-2F0EFA96AA8F}" type="datetime1">
              <a:rPr lang="cs-CZ" smtClean="0"/>
              <a:t>18.09.2024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7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4D33-F797-45BE-9214-1C06AEEA66EE}" type="datetime1">
              <a:rPr lang="cs-CZ" smtClean="0"/>
              <a:t>18.09.2024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3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E8B-95ED-4B22-BD03-49E9BFD07846}" type="datetime1">
              <a:rPr lang="cs-CZ" smtClean="0"/>
              <a:t>18.09.2024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4F81-687C-4F18-9022-E8E524089EF3}" type="datetime1">
              <a:rPr lang="cs-CZ" smtClean="0"/>
              <a:t>18.09.2024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4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D3C9-0DB0-44E7-A876-5E3D48ED5758}" type="datetime1">
              <a:rPr lang="cs-CZ" smtClean="0"/>
              <a:t>18.09.2024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03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EB-E5E9-4718-B87C-9BD3ACD8514D}" type="datetime1">
              <a:rPr lang="cs-CZ" smtClean="0"/>
              <a:t>18.09.2024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22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7ED7-56EF-4C8F-BE6D-1BD7BEF24396}" type="datetime1">
              <a:rPr lang="cs-CZ" smtClean="0"/>
              <a:t>18.09.2024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1C08-7C2C-44E1-86C2-9FC194D0B4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4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INSTITUCIONÁLNÍ PODPORA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1260000"/>
            <a:ext cx="12192000" cy="4998012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>
              <a:lnSpc>
                <a:spcPct val="114000"/>
              </a:lnSpc>
              <a:spcAft>
                <a:spcPts val="2400"/>
              </a:spcAft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Celým názvem Institucionální podpora na dlouhodobý koncepční rozvoj výzkumné organizace (IP DKRVO).</a:t>
            </a:r>
          </a:p>
          <a:p>
            <a:pPr>
              <a:lnSpc>
                <a:spcPct val="114000"/>
              </a:lnSpc>
              <a:spcAft>
                <a:spcPts val="2400"/>
              </a:spcAft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Klíčové vlastnosti: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MŠMT -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&gt; VUT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: Nesouvisí s aktuálním ani střednědobým vědeckým výkonem, dochází k průběžnému a pozvolnému navyšování.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VUT -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&gt;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 F/S: Souvisí zejména se střednědobým výkonem. Velmi strukturovaná, do r. 2023 se opírala zejména o výsledky „kafemlejnku“ (domlel kolem r. 2017).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90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IP DKRVO NA VUT V ROCE 2024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1260000"/>
            <a:ext cx="12192000" cy="4998012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IP celkem: 		589 575 663 Kč (nárůst cca 4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%).</a:t>
            </a: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Fond excelence: 	17 687 270 Kč (nově 3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 z IP).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Ro</a:t>
            </a:r>
            <a:r>
              <a:rPr lang="cs-CZ" sz="2400" dirty="0" err="1">
                <a:ea typeface="Cambria" panose="02040503050406030204" pitchFamily="18" charset="0"/>
                <a:cs typeface="Calibri" panose="020F0502020204030204" pitchFamily="34" charset="0"/>
              </a:rPr>
              <a:t>zvojová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 složka:	371 727 456 Kč (65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 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z částky po odečtení FE).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Kvalitativní složka:	114 377 679 Kč (20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 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z částky po odečtení FE).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Výkonová složka:	85 783 259 Kč (15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 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z částky po odečtení FE).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13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ROZVOJOVÁ SLOŽKA IP (IP R)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1260000"/>
            <a:ext cx="12192000" cy="4998012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>
              <a:lnSpc>
                <a:spcPct val="114000"/>
              </a:lnSpc>
              <a:spcAft>
                <a:spcPts val="2400"/>
              </a:spcAft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Výše rozvojové složky pro dané HS je odvozena od průměrného přepočteného počtu akademických a vědeckých a odborných pracovníků (vč. všech studentů doktorského studia, bez lektorů) pro dané HS (dle tab. 6.1 Výroční zprávy o činnosti za rok n-2) s ohledem na jejich kvalifikační strukturu (použije se poměrový koeficient dle tarifní složky mzdy).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96E6AC8A-2143-AC6F-98A0-D198746C0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209" y="3604877"/>
            <a:ext cx="4753582" cy="276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ROZVOJOVÁ SLOŽKA IP (IP R)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DDEC691F-CFFC-95F9-A7AA-8929473F7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00" y="1643440"/>
            <a:ext cx="11076878" cy="44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4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ROZVOJOVÁ SLOŽKA IP (IP R)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9FE744D8-0CD5-0D16-139E-2865023092D3}"/>
              </a:ext>
            </a:extLst>
          </p:cNvPr>
          <p:cNvSpPr txBox="1"/>
          <p:nvPr/>
        </p:nvSpPr>
        <p:spPr>
          <a:xfrm>
            <a:off x="0" y="5155993"/>
            <a:ext cx="12192000" cy="1432753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>
              <a:lnSpc>
                <a:spcPct val="114000"/>
              </a:lnSpc>
              <a:spcAft>
                <a:spcPts val="2400"/>
              </a:spcAft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Snižování počtu zaměstnanců = mírné zlepšení výkonu na 1 FTE, ale současně bezprostřední </a:t>
            </a: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negativní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 dopad na výši IP R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101F17E2-D26E-F018-A60A-A73F91E18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00" y="1721896"/>
            <a:ext cx="11028004" cy="341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1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ROZVOJOVÁ SLOŽKA IP (IP R)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BCC0DB98-781D-82F4-1067-EAE78B0BF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217" y="2006680"/>
            <a:ext cx="6231565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6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ROZVOJOVÁ SLOŽKA IP (IP R)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67E66CB3-0619-2A00-361C-8C71439FC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381" y="1643492"/>
            <a:ext cx="5295238" cy="4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5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8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VÝHLED NA ROK 2025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799DCD8F-B17A-723B-DEBA-682FE9DCE0C9}"/>
              </a:ext>
            </a:extLst>
          </p:cNvPr>
          <p:cNvSpPr txBox="1"/>
          <p:nvPr/>
        </p:nvSpPr>
        <p:spPr>
          <a:xfrm>
            <a:off x="0" y="1260000"/>
            <a:ext cx="12192000" cy="4998012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Dojde k poklesu IP R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 vlivem snížení počtu FTE, potažmo vážených tarifů. Posun směrem do středu pásma 0,5 nepovede ke skokovému zvýšení IP R. Pásmo 0,7 by totiž vyžadovalo nárůst výkonu ve tříletém okně o 50 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% so</a:t>
            </a:r>
            <a:r>
              <a:rPr lang="cs-CZ" sz="2400" dirty="0" err="1">
                <a:ea typeface="Cambria" panose="02040503050406030204" pitchFamily="18" charset="0"/>
                <a:cs typeface="Calibri" panose="020F0502020204030204" pitchFamily="34" charset="0"/>
              </a:rPr>
              <a:t>učasného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 stavu, tzn. meziročně na několikanásobek. Publikační výkon spíše nepatrně klesne.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Riziko poklesu v M1, v letošním roce chce RE odeslat do SKV pouze výsledky s potenciálem známky 1 a 2 bez ohledu na to, že je hodnocena i známka 3.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Střednědobě bude klesat pilíř Doktorandi a Projekty.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Významný nárůst bude možný pouze nepravděpodobným navýšením IP na vstupu MŠMT -</a:t>
            </a:r>
            <a:r>
              <a:rPr lang="en-US" sz="2400" dirty="0">
                <a:ea typeface="Cambria" panose="02040503050406030204" pitchFamily="18" charset="0"/>
                <a:cs typeface="Calibri" panose="020F0502020204030204" pitchFamily="34" charset="0"/>
              </a:rPr>
              <a:t>&gt; VUT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39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9448800" y="6263652"/>
            <a:ext cx="2743200" cy="594348"/>
          </a:xfrm>
        </p:spPr>
        <p:txBody>
          <a:bodyPr lIns="360000" rIns="720000" bIns="360000" anchor="b" anchorCtr="0">
            <a:spAutoFit/>
          </a:bodyPr>
          <a:lstStyle/>
          <a:p>
            <a:fld id="{1F541C08-7C2C-44E1-86C2-9FC194D0B4DD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12192000" cy="1265640"/>
          </a:xfrm>
          <a:prstGeom prst="rect">
            <a:avLst/>
          </a:prstGeom>
          <a:noFill/>
          <a:ln>
            <a:noFill/>
          </a:ln>
        </p:spPr>
        <p:txBody>
          <a:bodyPr wrap="square" lIns="720000" tIns="720000" rIns="720000" rtlCol="0">
            <a:spAutoFit/>
          </a:bodyPr>
          <a:lstStyle/>
          <a:p>
            <a:r>
              <a:rPr lang="cs-CZ" sz="3200" b="1" dirty="0">
                <a:ea typeface="Cambria" panose="02040503050406030204" pitchFamily="18" charset="0"/>
                <a:cs typeface="Calibri" panose="020F0502020204030204" pitchFamily="34" charset="0"/>
              </a:rPr>
              <a:t>OPATŘENÍ PRO ROK 2025 A DALŠÍ</a:t>
            </a: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708000" y="1332000"/>
            <a:ext cx="11484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>
            <a:extLst>
              <a:ext uri="{FF2B5EF4-FFF2-40B4-BE49-F238E27FC236}">
                <a16:creationId xmlns:a16="http://schemas.microsoft.com/office/drawing/2014/main" id="{799DCD8F-B17A-723B-DEBA-682FE9DCE0C9}"/>
              </a:ext>
            </a:extLst>
          </p:cNvPr>
          <p:cNvSpPr txBox="1"/>
          <p:nvPr/>
        </p:nvSpPr>
        <p:spPr>
          <a:xfrm>
            <a:off x="0" y="1260000"/>
            <a:ext cx="12192000" cy="5598000"/>
          </a:xfrm>
          <a:prstGeom prst="rect">
            <a:avLst/>
          </a:prstGeom>
          <a:noFill/>
        </p:spPr>
        <p:txBody>
          <a:bodyPr wrap="square" lIns="720000" tIns="360000" rIns="720000" bIns="360000" rtlCol="0">
            <a:noAutofit/>
          </a:bodyPr>
          <a:lstStyle/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Revize PRFP</a:t>
            </a:r>
            <a:r>
              <a:rPr lang="cs-CZ" sz="2400" dirty="0"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Reforma AEK.</a:t>
            </a:r>
          </a:p>
          <a:p>
            <a:pPr marL="342900" indent="-342900">
              <a:lnSpc>
                <a:spcPct val="114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Revize Motivačního systému </a:t>
            </a:r>
            <a:r>
              <a:rPr lang="cs-CZ" sz="2400" b="1" dirty="0" err="1">
                <a:ea typeface="Cambria" panose="02040503050406030204" pitchFamily="18" charset="0"/>
                <a:cs typeface="Calibri" panose="020F0502020204030204" pitchFamily="34" charset="0"/>
              </a:rPr>
              <a:t>VaV</a:t>
            </a:r>
            <a:r>
              <a:rPr lang="cs-CZ" sz="2400" b="1" dirty="0">
                <a:ea typeface="Cambria" panose="02040503050406030204" pitchFamily="18" charset="0"/>
                <a:cs typeface="Calibri" panose="020F0502020204030204" pitchFamily="34" charset="0"/>
              </a:rPr>
              <a:t>.</a:t>
            </a:r>
            <a:endParaRPr lang="cs-CZ" sz="2400" dirty="0"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98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89e22cf-4e6d-4f3e-a9fb-730944fe590f" xsi:nil="true"/>
    <lcf76f155ced4ddcb4097134ff3c332f xmlns="78353be8-3b91-451c-a85f-afd70e2f02d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6BA7B55D30C946B21607D417DD72F2" ma:contentTypeVersion="14" ma:contentTypeDescription="Vytvoří nový dokument" ma:contentTypeScope="" ma:versionID="f2704976ab48ce65bdfba0ee0e1a611d">
  <xsd:schema xmlns:xsd="http://www.w3.org/2001/XMLSchema" xmlns:xs="http://www.w3.org/2001/XMLSchema" xmlns:p="http://schemas.microsoft.com/office/2006/metadata/properties" xmlns:ns2="089e22cf-4e6d-4f3e-a9fb-730944fe590f" xmlns:ns3="78353be8-3b91-451c-a85f-afd70e2f02dc" targetNamespace="http://schemas.microsoft.com/office/2006/metadata/properties" ma:root="true" ma:fieldsID="73c8a907bb446938ac839702d8b26e1e" ns2:_="" ns3:_="">
    <xsd:import namespace="089e22cf-4e6d-4f3e-a9fb-730944fe590f"/>
    <xsd:import namespace="78353be8-3b91-451c-a85f-afd70e2f02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earchProperties" minOccurs="0"/>
                <xsd:element ref="ns3:MediaServiceDateTaken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e22cf-4e6d-4f3e-a9fb-730944fe59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a8375fb-7c94-4390-bd76-0146e6b37b5c}" ma:internalName="TaxCatchAll" ma:showField="CatchAllData" ma:web="089e22cf-4e6d-4f3e-a9fb-730944fe5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53be8-3b91-451c-a85f-afd70e2f02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ddc0c66c-3bbb-45c0-81fe-e66ee927fa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69AEB5-7E38-4813-A6C9-EF8B500A002F}">
  <ds:schemaRefs>
    <ds:schemaRef ds:uri="http://schemas.microsoft.com/office/2006/metadata/properties"/>
    <ds:schemaRef ds:uri="http://schemas.microsoft.com/office/infopath/2007/PartnerControls"/>
    <ds:schemaRef ds:uri="089e22cf-4e6d-4f3e-a9fb-730944fe590f"/>
    <ds:schemaRef ds:uri="78353be8-3b91-451c-a85f-afd70e2f02dc"/>
  </ds:schemaRefs>
</ds:datastoreItem>
</file>

<file path=customXml/itemProps2.xml><?xml version="1.0" encoding="utf-8"?>
<ds:datastoreItem xmlns:ds="http://schemas.openxmlformats.org/officeDocument/2006/customXml" ds:itemID="{A11C104A-6CBB-4118-B899-92ED06077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9e22cf-4e6d-4f3e-a9fb-730944fe590f"/>
    <ds:schemaRef ds:uri="78353be8-3b91-451c-a85f-afd70e2f02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EC815-4093-4C66-9DE5-7C5F0F9DB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429</Words>
  <Application>Microsoft Office PowerPoint</Application>
  <PresentationFormat>Širokoúhlá obrazovka</PresentationFormat>
  <Paragraphs>48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VUT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Apeltauer Tomáš (54088)</dc:creator>
  <cp:lastModifiedBy>Apeltauer Tomáš (54088)</cp:lastModifiedBy>
  <cp:revision>11</cp:revision>
  <dcterms:created xsi:type="dcterms:W3CDTF">2019-03-17T22:07:57Z</dcterms:created>
  <dcterms:modified xsi:type="dcterms:W3CDTF">2024-09-18T10:47:40Z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0x010100F86BA7B55D30C946B21607D417DD72F2</vt:lpwstr>
  </property>
  <property fmtid="{D5CDD505-2E9C-101B-9397-08002B2CF9AE}" pid="3" name="MediaServiceImageTags">
    <vt:lpwstr/>
  </property>
</Properties>
</file>