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7" r:id="rId1"/>
  </p:sldMasterIdLst>
  <p:notesMasterIdLst>
    <p:notesMasterId r:id="rId20"/>
  </p:notesMasterIdLst>
  <p:sldIdLst>
    <p:sldId id="303" r:id="rId2"/>
    <p:sldId id="290" r:id="rId3"/>
    <p:sldId id="300" r:id="rId4"/>
    <p:sldId id="298" r:id="rId5"/>
    <p:sldId id="301" r:id="rId6"/>
    <p:sldId id="291" r:id="rId7"/>
    <p:sldId id="299" r:id="rId8"/>
    <p:sldId id="292" r:id="rId9"/>
    <p:sldId id="293" r:id="rId10"/>
    <p:sldId id="294" r:id="rId11"/>
    <p:sldId id="304" r:id="rId12"/>
    <p:sldId id="302" r:id="rId13"/>
    <p:sldId id="283" r:id="rId14"/>
    <p:sldId id="284" r:id="rId15"/>
    <p:sldId id="295" r:id="rId16"/>
    <p:sldId id="296" r:id="rId17"/>
    <p:sldId id="297" r:id="rId18"/>
    <p:sldId id="277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B36CAA3-94C1-4E6D-B2DC-9D8603DFF5FD}" type="datetimeFigureOut">
              <a:rPr lang="cs-CZ"/>
              <a:pPr>
                <a:defRPr/>
              </a:pPr>
              <a:t>04.02.2019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CD8589-18B9-42F9-92B0-A60F3DCCDBB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731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223E-6E24-4ED8-917E-828D8B1B1A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766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839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159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740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9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92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096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188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345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914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06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9465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0101A-C79C-487F-9D8A-6A525F8C03BC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6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6FA9-0075-42DF-94A2-DF6312CD2DB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D20C4-A4D6-4238-9B1C-2B30CD13370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E44A1-64FC-4A36-B2A1-14E677A988A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3FEA-5AD7-405F-A6A4-6C4644E968C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E2370-676E-4324-A079-F71DC8D75DC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3FF1-054E-4783-BA8E-66E9652C599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34A1C-D895-4F98-93F0-9D7631D321A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6464C-914B-43DE-8696-A952A586EC1A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64AFD-94E7-4732-AAB3-631925931B3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9F08B-5A57-485D-A21C-B602276758B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(C) J. Macur, M. Menšík, AIU FAST, 2013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EB32C1-418D-4F01-B6DC-0AE971C5651E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ms.fce.vutbr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i.fmph.uniba.sk/~tomcsanyi/03a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U00</a:t>
            </a:r>
            <a:r>
              <a:rPr lang="en-US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Informatika II</a:t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r>
              <a:rPr lang="cs-CZ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1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/13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Úvod do předmětu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5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VBA prostředí – Alt + F11</a:t>
            </a:r>
            <a:endParaRPr lang="cs-CZ" sz="2400" b="1" dirty="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41" b="36052"/>
          <a:stretch/>
        </p:blipFill>
        <p:spPr bwMode="auto">
          <a:xfrm>
            <a:off x="95250" y="1228725"/>
            <a:ext cx="8953500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753147" y="4941168"/>
            <a:ext cx="1123109" cy="216024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80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400" dirty="0" smtClean="0"/>
              <a:t>Pás karet – Vývojář</a:t>
            </a:r>
            <a:endParaRPr lang="cs-CZ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53"/>
          <a:stretch/>
        </p:blipFill>
        <p:spPr bwMode="auto">
          <a:xfrm>
            <a:off x="395536" y="1628800"/>
            <a:ext cx="836165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 rot="10800000">
            <a:off x="1331640" y="2990875"/>
            <a:ext cx="504056" cy="936104"/>
          </a:xfrm>
          <a:prstGeom prst="downArrow">
            <a:avLst>
              <a:gd name="adj1" fmla="val 4593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 rot="10800000">
            <a:off x="4550094" y="2996113"/>
            <a:ext cx="484632" cy="97840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91580" y="393305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VBA kód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000321" y="3977306"/>
            <a:ext cx="1584176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Formuláře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09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Projekt, modul, procedura (funkce)</a:t>
            </a:r>
            <a:endParaRPr lang="cs-CZ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62" y="1268760"/>
            <a:ext cx="531495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54673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00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12293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6854825" y="6453188"/>
            <a:ext cx="2289175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2B55B3-C505-4570-AE39-3ACBF5B5D15B}" type="slidenum">
              <a:rPr lang="cs-CZ" smtClean="0">
                <a:latin typeface="Arial" charset="0"/>
              </a:rPr>
              <a:pPr eaLnBrk="1" hangingPunct="1"/>
              <a:t>13</a:t>
            </a:fld>
            <a:endParaRPr lang="cs-CZ" smtClean="0">
              <a:latin typeface="Arial" charset="0"/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428750"/>
            <a:ext cx="832485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Okna usnadňující ladění programu (IDE)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13317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6854825" y="6453188"/>
            <a:ext cx="2289175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1D7519C-BEA1-4A79-A45A-8760E00477FB}" type="slidenum">
              <a:rPr lang="cs-CZ" smtClean="0">
                <a:latin typeface="Arial" charset="0"/>
              </a:rPr>
              <a:pPr eaLnBrk="1" hangingPunct="1"/>
              <a:t>14</a:t>
            </a:fld>
            <a:endParaRPr lang="cs-CZ" smtClean="0">
              <a:latin typeface="Arial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1628775"/>
            <a:ext cx="49149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ovéPole 10"/>
          <p:cNvSpPr txBox="1">
            <a:spLocks noChangeArrowheads="1"/>
          </p:cNvSpPr>
          <p:nvPr/>
        </p:nvSpPr>
        <p:spPr bwMode="auto">
          <a:xfrm>
            <a:off x="395288" y="764704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Ladící příkazy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202844"/>
            <a:ext cx="8424862" cy="417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Životnost proměnné je spojena s existencí kontextu, ve kterém byla </a:t>
            </a:r>
            <a:r>
              <a:rPr lang="cs-CZ" dirty="0" smtClean="0">
                <a:latin typeface="Calibri" pitchFamily="34" charset="0"/>
              </a:rPr>
              <a:t>deklarována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Procedura/funkce</a:t>
            </a:r>
            <a:r>
              <a:rPr lang="cs-CZ" dirty="0">
                <a:latin typeface="Calibri" pitchFamily="34" charset="0"/>
              </a:rPr>
              <a:t>, událost, modul, třída.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Proměnná se dá číst a měnit jen z kontextu, ve kterém byla vytvořena.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Implicitně je každá proměnná </a:t>
            </a:r>
            <a:r>
              <a:rPr lang="cs-CZ" b="1" dirty="0">
                <a:latin typeface="Calibri" pitchFamily="34" charset="0"/>
              </a:rPr>
              <a:t>lokální</a:t>
            </a:r>
            <a:r>
              <a:rPr lang="cs-CZ" dirty="0">
                <a:latin typeface="Calibri" pitchFamily="34" charset="0"/>
              </a:rPr>
              <a:t> pro svoji vlastní proceduru. </a:t>
            </a:r>
            <a:endParaRPr lang="cs-CZ" dirty="0" smtClean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Kontext deklarace</a:t>
            </a: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cs-CZ" sz="1600" dirty="0" smtClean="0">
                <a:latin typeface="Calibri" pitchFamily="34" charset="0"/>
              </a:rPr>
              <a:t>procedura, funkce – deklarace uvnitř příkazu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 smtClean="0">
                <a:latin typeface="Calibri" pitchFamily="34" charset="0"/>
              </a:rPr>
              <a:t>,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cs-CZ" sz="1600" dirty="0">
                <a:latin typeface="+mn-lt"/>
                <a:cs typeface="Courier New" pitchFamily="49" charset="0"/>
              </a:rPr>
              <a:t>modul – </a:t>
            </a:r>
            <a:r>
              <a:rPr lang="cs-CZ" sz="1600" dirty="0" smtClean="0">
                <a:latin typeface="+mn-lt"/>
                <a:cs typeface="Courier New" pitchFamily="49" charset="0"/>
              </a:rPr>
              <a:t>deklarace nad </a:t>
            </a:r>
            <a:r>
              <a:rPr lang="cs-CZ" sz="1600" dirty="0">
                <a:latin typeface="+mn-lt"/>
                <a:cs typeface="Courier New" pitchFamily="49" charset="0"/>
              </a:rPr>
              <a:t>první procedurou modulu</a:t>
            </a:r>
            <a:endParaRPr lang="cs-CZ" sz="1600" dirty="0" smtClean="0">
              <a:latin typeface="+mn-lt"/>
              <a:cs typeface="Courier New" pitchFamily="49" charset="0"/>
            </a:endParaRPr>
          </a:p>
          <a:p>
            <a:pPr lvl="1" eaLnBrk="1" hangingPunct="1">
              <a:spcBef>
                <a:spcPts val="0"/>
              </a:spcBef>
              <a:buFont typeface="Arial" charset="0"/>
              <a:buChar char="•"/>
            </a:pPr>
            <a:r>
              <a:rPr lang="cs-CZ" sz="1600" dirty="0" smtClean="0">
                <a:latin typeface="+mn-lt"/>
                <a:cs typeface="Courier New" pitchFamily="49" charset="0"/>
              </a:rPr>
              <a:t>projekt</a:t>
            </a:r>
            <a:endParaRPr lang="cs-CZ" dirty="0" smtClean="0">
              <a:latin typeface="+mn-lt"/>
              <a:cs typeface="Courier New" pitchFamily="49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+mn-lt"/>
                <a:cs typeface="Courier New" pitchFamily="49" charset="0"/>
              </a:rPr>
              <a:t>direktiva </a:t>
            </a:r>
            <a:r>
              <a:rPr lang="cs-CZ" dirty="0" err="1">
                <a:latin typeface="+mn-lt"/>
                <a:cs typeface="Courier New" pitchFamily="49" charset="0"/>
              </a:rPr>
              <a:t>Option</a:t>
            </a:r>
            <a:r>
              <a:rPr lang="cs-CZ" dirty="0">
                <a:latin typeface="+mn-lt"/>
                <a:cs typeface="Courier New" pitchFamily="49" charset="0"/>
              </a:rPr>
              <a:t> Explicit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1600" dirty="0" err="1" smtClean="0">
                <a:latin typeface="+mn-lt"/>
                <a:cs typeface="Courier New" pitchFamily="49" charset="0"/>
              </a:rPr>
              <a:t>kompil</a:t>
            </a:r>
            <a:r>
              <a:rPr lang="cs-CZ" sz="1600" dirty="0" err="1" smtClean="0">
                <a:latin typeface="+mn-lt"/>
                <a:cs typeface="Courier New" pitchFamily="49" charset="0"/>
              </a:rPr>
              <a:t>átor</a:t>
            </a:r>
            <a:r>
              <a:rPr lang="cs-CZ" sz="1600" dirty="0" smtClean="0">
                <a:latin typeface="+mn-lt"/>
                <a:cs typeface="Courier New" pitchFamily="49" charset="0"/>
              </a:rPr>
              <a:t> </a:t>
            </a:r>
            <a:r>
              <a:rPr lang="cs-CZ" sz="1600" dirty="0">
                <a:latin typeface="+mn-lt"/>
                <a:cs typeface="Courier New" pitchFamily="49" charset="0"/>
              </a:rPr>
              <a:t>vypíše chybu a </a:t>
            </a:r>
            <a:r>
              <a:rPr lang="cs-CZ" sz="1600" dirty="0" smtClean="0">
                <a:latin typeface="+mn-lt"/>
                <a:cs typeface="Courier New" pitchFamily="49" charset="0"/>
              </a:rPr>
              <a:t>vynutí si deklaraci proměnné.</a:t>
            </a:r>
            <a:endParaRPr lang="cs-CZ" sz="1600" dirty="0">
              <a:latin typeface="+mn-lt"/>
              <a:cs typeface="Courier New" pitchFamily="49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1600" dirty="0" smtClean="0">
                <a:latin typeface="+mn-lt"/>
                <a:cs typeface="Courier New" pitchFamily="49" charset="0"/>
              </a:rPr>
              <a:t>Automatické vložení</a:t>
            </a:r>
            <a:r>
              <a:rPr lang="cs-CZ" sz="1600" dirty="0">
                <a:latin typeface="+mn-lt"/>
                <a:cs typeface="Courier New" pitchFamily="49" charset="0"/>
              </a:rPr>
              <a:t> 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Option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Explicit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857250" lvl="2" indent="0" eaLnBrk="1" hangingPunct="1">
              <a:spcBef>
                <a:spcPts val="0"/>
              </a:spcBef>
            </a:pPr>
            <a:r>
              <a:rPr lang="en-US" sz="1600" dirty="0" smtClean="0">
                <a:latin typeface="+mn-lt"/>
                <a:cs typeface="Courier New" pitchFamily="49" charset="0"/>
              </a:rPr>
              <a:t>v</a:t>
            </a:r>
            <a:r>
              <a:rPr lang="cs-CZ" sz="1600" dirty="0" err="1" smtClean="0">
                <a:latin typeface="+mn-lt"/>
                <a:cs typeface="Courier New" pitchFamily="49" charset="0"/>
              </a:rPr>
              <a:t>olba</a:t>
            </a:r>
            <a:r>
              <a:rPr lang="cs-CZ" sz="1600" dirty="0">
                <a:latin typeface="+mn-lt"/>
                <a:cs typeface="Courier New" pitchFamily="49" charset="0"/>
              </a:rPr>
              <a:t> </a:t>
            </a:r>
            <a:r>
              <a:rPr lang="cs-CZ" sz="1600" dirty="0" err="1">
                <a:latin typeface="+mn-lt"/>
                <a:cs typeface="Courier New" pitchFamily="49" charset="0"/>
              </a:rPr>
              <a:t>Require</a:t>
            </a:r>
            <a:r>
              <a:rPr lang="cs-CZ" sz="1600" dirty="0">
                <a:latin typeface="+mn-lt"/>
                <a:cs typeface="Courier New" pitchFamily="49" charset="0"/>
              </a:rPr>
              <a:t> </a:t>
            </a:r>
            <a:r>
              <a:rPr lang="cs-CZ" sz="1600" dirty="0" err="1">
                <a:latin typeface="+mn-lt"/>
                <a:cs typeface="Courier New" pitchFamily="49" charset="0"/>
              </a:rPr>
              <a:t>Variable</a:t>
            </a:r>
            <a:r>
              <a:rPr lang="cs-CZ" sz="1600" dirty="0">
                <a:latin typeface="+mn-lt"/>
                <a:cs typeface="Courier New" pitchFamily="49" charset="0"/>
              </a:rPr>
              <a:t> </a:t>
            </a:r>
            <a:r>
              <a:rPr lang="cs-CZ" sz="1600" dirty="0" err="1">
                <a:latin typeface="+mn-lt"/>
                <a:cs typeface="Courier New" pitchFamily="49" charset="0"/>
              </a:rPr>
              <a:t>Declaration</a:t>
            </a:r>
            <a:r>
              <a:rPr lang="cs-CZ" sz="1600" dirty="0">
                <a:latin typeface="+mn-lt"/>
                <a:cs typeface="Courier New" pitchFamily="49" charset="0"/>
              </a:rPr>
              <a:t> </a:t>
            </a:r>
            <a:endParaRPr lang="en-US" sz="1600" dirty="0" smtClean="0">
              <a:latin typeface="+mn-lt"/>
              <a:cs typeface="Courier New" pitchFamily="49" charset="0"/>
            </a:endParaRPr>
          </a:p>
          <a:p>
            <a:pPr marL="857250" lvl="2" indent="0" eaLnBrk="1" hangingPunct="1">
              <a:spcBef>
                <a:spcPts val="0"/>
              </a:spcBef>
            </a:pPr>
            <a:r>
              <a:rPr lang="cs-CZ" sz="1600" dirty="0" err="1" smtClean="0">
                <a:latin typeface="+mn-lt"/>
                <a:cs typeface="Courier New" pitchFamily="49" charset="0"/>
              </a:rPr>
              <a:t>kart</a:t>
            </a:r>
            <a:r>
              <a:rPr lang="en-US" sz="1600" dirty="0" smtClean="0">
                <a:latin typeface="+mn-lt"/>
                <a:cs typeface="Courier New" pitchFamily="49" charset="0"/>
              </a:rPr>
              <a:t>a </a:t>
            </a:r>
            <a:r>
              <a:rPr lang="cs-CZ" sz="1600" dirty="0" err="1" smtClean="0">
                <a:latin typeface="+mn-lt"/>
                <a:cs typeface="Courier New" pitchFamily="49" charset="0"/>
              </a:rPr>
              <a:t>Tools</a:t>
            </a:r>
            <a:r>
              <a:rPr lang="cs-CZ" sz="1600" dirty="0" smtClean="0">
                <a:latin typeface="+mn-lt"/>
                <a:cs typeface="Courier New" pitchFamily="49" charset="0"/>
              </a:rPr>
              <a:t> </a:t>
            </a:r>
            <a:r>
              <a:rPr lang="cs-CZ" sz="1600" dirty="0">
                <a:latin typeface="+mn-lt"/>
                <a:cs typeface="Courier New" pitchFamily="49" charset="0"/>
              </a:rPr>
              <a:t>– </a:t>
            </a:r>
            <a:r>
              <a:rPr lang="cs-CZ" sz="1600" dirty="0" err="1">
                <a:latin typeface="+mn-lt"/>
                <a:cs typeface="Courier New" pitchFamily="49" charset="0"/>
              </a:rPr>
              <a:t>Options</a:t>
            </a:r>
            <a:r>
              <a:rPr lang="cs-CZ" sz="1600" dirty="0">
                <a:latin typeface="+mn-lt"/>
                <a:cs typeface="Courier New" pitchFamily="49" charset="0"/>
              </a:rPr>
              <a:t> – Editor.</a:t>
            </a:r>
            <a:endParaRPr lang="cs-CZ" dirty="0">
              <a:latin typeface="+mn-lt"/>
              <a:cs typeface="Courier New" pitchFamily="49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Životní cyklus proměnné</a:t>
            </a:r>
            <a:endParaRPr lang="cs-CZ" sz="2400" b="1" dirty="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313"/>
          <a:stretch>
            <a:fillRect/>
          </a:stretch>
        </p:blipFill>
        <p:spPr bwMode="auto">
          <a:xfrm>
            <a:off x="4860032" y="4253244"/>
            <a:ext cx="40767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9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133475"/>
            <a:ext cx="8424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Životnost proměnné je spojena s existencí kontextu, ve kterém byla </a:t>
            </a:r>
            <a:r>
              <a:rPr lang="cs-CZ" dirty="0" smtClean="0">
                <a:latin typeface="Calibri" pitchFamily="34" charset="0"/>
              </a:rPr>
              <a:t>deklarována</a:t>
            </a: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Lokální a globální proměnné</a:t>
            </a:r>
            <a:endParaRPr lang="cs-CZ" sz="2400" b="1" dirty="0">
              <a:latin typeface="Calibri" pitchFamily="34" charset="0"/>
            </a:endParaRPr>
          </a:p>
        </p:txBody>
      </p:sp>
      <p:graphicFrame>
        <p:nvGraphicFramePr>
          <p:cNvPr id="6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829851"/>
              </p:ext>
            </p:extLst>
          </p:nvPr>
        </p:nvGraphicFramePr>
        <p:xfrm>
          <a:off x="482997" y="1502807"/>
          <a:ext cx="8229600" cy="457201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441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Modul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Modul</a:t>
                      </a:r>
                      <a:r>
                        <a:rPr lang="en-US" sz="1600" baseline="0" dirty="0" smtClean="0">
                          <a:latin typeface="Courier New" pitchFamily="49" charset="0"/>
                          <a:cs typeface="Courier New" pitchFamily="49" charset="0"/>
                        </a:rPr>
                        <a:t> 2</a:t>
                      </a:r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763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Public a As Integer</a:t>
                      </a:r>
                    </a:p>
                    <a:p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a = 3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</a:p>
                    <a:p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test1()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Call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</a:p>
                    <a:p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test2()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Dim a As Integer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Call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(Module1.a)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Sub test3()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Call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init</a:t>
                      </a:r>
                      <a:endParaRPr lang="en-US" sz="16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   </a:t>
                      </a:r>
                      <a:r>
                        <a:rPr lang="en-US" sz="1600" dirty="0" err="1" smtClean="0">
                          <a:latin typeface="Courier New" pitchFamily="49" charset="0"/>
                          <a:cs typeface="Courier New" pitchFamily="49" charset="0"/>
                        </a:rPr>
                        <a:t>MsgBox</a:t>
                      </a:r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 (a)</a:t>
                      </a:r>
                    </a:p>
                    <a:p>
                      <a:r>
                        <a:rPr lang="en-US" sz="1600" dirty="0" smtClean="0">
                          <a:latin typeface="Courier New" pitchFamily="49" charset="0"/>
                          <a:cs typeface="Courier New" pitchFamily="49" charset="0"/>
                        </a:rPr>
                        <a:t>End Sub</a:t>
                      </a:r>
                    </a:p>
                    <a:p>
                      <a:endParaRPr lang="cs-CZ" sz="16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88109" marR="88109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3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effectLst/>
                <a:cs typeface="Courier New" pitchFamily="49" charset="0"/>
              </a:rPr>
              <a:t>Syntaxe příkazu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podm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í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nka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err="1" smtClean="0">
                <a:effectLst/>
                <a:latin typeface="Courier New" pitchFamily="49" charset="0"/>
                <a:cs typeface="Courier New" pitchFamily="49" charset="0"/>
              </a:rPr>
              <a:t>ří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kaz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podm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í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nka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err="1" smtClean="0">
                <a:effectLst/>
                <a:latin typeface="Courier New" pitchFamily="49" charset="0"/>
                <a:cs typeface="Courier New" pitchFamily="49" charset="0"/>
              </a:rPr>
              <a:t>ří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kaz1&gt;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err="1" smtClean="0">
                <a:effectLst/>
                <a:latin typeface="Courier New" pitchFamily="49" charset="0"/>
                <a:cs typeface="Courier New" pitchFamily="49" charset="0"/>
              </a:rPr>
              <a:t>ří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kaz2&gt; </a:t>
            </a: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&lt;pod1&gt;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ř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1&gt; </a:t>
            </a:r>
            <a:r>
              <a:rPr lang="en-US" sz="1600" b="1" dirty="0" err="1" smtClean="0">
                <a:effectLst/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&lt;pod2&gt;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&lt;p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ř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2&gt; ... </a:t>
            </a:r>
            <a:r>
              <a:rPr lang="cs-CZ" sz="18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endParaRPr lang="cs-CZ" sz="1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sz="1800" dirty="0" smtClean="0">
                <a:effectLst/>
              </a:rPr>
              <a:t>Příklad</a:t>
            </a:r>
            <a:endParaRPr lang="en-US" sz="1800" dirty="0" smtClean="0">
              <a:effectLst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effectLst/>
                <a:latin typeface="Courier New" pitchFamily="49" charset="0"/>
                <a:cs typeface="Courier New" pitchFamily="49" charset="0"/>
              </a:rPr>
              <a:t>sgBox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Rovnice nemá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re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á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ln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é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řešení.")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sgBox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Rovnice nemá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á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ln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é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řešení.")</a:t>
            </a: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dirty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smtClean="0">
                <a:effectLst/>
                <a:latin typeface="Courier New" pitchFamily="49" charset="0"/>
                <a:cs typeface="Courier New" pitchFamily="49" charset="0"/>
              </a:rPr>
              <a:t>Exit Sub</a:t>
            </a: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endParaRPr lang="cs-CZ" sz="1800" b="1" dirty="0"/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cs-CZ" sz="1600" b="1" dirty="0" err="1" smtClean="0"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diskriminant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&gt;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x1 = (-b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+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))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(2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a)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x2 = (-b -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qr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))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(2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a)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 err="1" smtClean="0">
                <a:effectLst/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diskriminant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=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x1 = -b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/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(2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a)</a:t>
            </a:r>
            <a:endParaRPr lang="cs-CZ" sz="16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 marL="357188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719138" lvl="1" indent="0">
              <a:buFont typeface="Wingdings" pitchFamily="2" charset="2"/>
              <a:buNone/>
              <a:defRPr/>
            </a:pP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dirty="0" err="1" smtClean="0">
                <a:effectLst/>
                <a:latin typeface="Courier New" pitchFamily="49" charset="0"/>
                <a:cs typeface="Courier New" pitchFamily="49" charset="0"/>
              </a:rPr>
              <a:t>sgBox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>("</a:t>
            </a:r>
            <a:r>
              <a:rPr lang="cs-CZ" sz="1600" dirty="0" smtClean="0">
                <a:effectLst/>
                <a:latin typeface="Courier New" pitchFamily="49" charset="0"/>
                <a:cs typeface="Courier New" pitchFamily="49" charset="0"/>
              </a:rPr>
              <a:t>Rovnice nemá reálné řešení.")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effectLst/>
                <a:latin typeface="Courier New" pitchFamily="49" charset="0"/>
                <a:cs typeface="Courier New" pitchFamily="49" charset="0"/>
              </a:rPr>
              <a:t>end if</a:t>
            </a:r>
            <a:endParaRPr lang="cs-CZ" sz="1600" b="1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6854825" y="6453188"/>
            <a:ext cx="2289175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66CE4F-11D9-43B0-9F9E-5EE2C329CF5B}" type="slidenum">
              <a:rPr lang="cs-CZ" smtClean="0">
                <a:latin typeface="Arial" charset="0"/>
              </a:rPr>
              <a:pPr eaLnBrk="1" hangingPunct="1"/>
              <a:t>17</a:t>
            </a:fld>
            <a:endParaRPr lang="cs-CZ" smtClean="0">
              <a:latin typeface="Arial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Příkazy pro řízení běhu programu – podmíněný příkaz</a:t>
            </a:r>
            <a:r>
              <a:rPr lang="cs-CZ" sz="2400" dirty="0" smtClean="0"/>
              <a:t> 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-20)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&gt;= 60)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Teplota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je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mimo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rozsah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&lt;-20;60).")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Exit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&lt;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4.689 * (1.486 + (t / 100)) ^ (12.3)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&gt;= 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(t &lt;= 30)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288.68 * (1.098 + (t / 100)) ^ (8.02)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 &gt;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30)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marL="361950" lvl="1" indent="0">
              <a:buFont typeface="Wingdings" pitchFamily="2" charset="2"/>
              <a:buNone/>
              <a:defRPr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pds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931.46 * (0.937 + (t / 100)) ^ (7.125)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effectLst/>
                <a:latin typeface="Courier New" pitchFamily="49" charset="0"/>
                <a:cs typeface="Courier New" pitchFamily="49" charset="0"/>
              </a:rPr>
            </a:br>
            <a:endParaRPr lang="cs-CZ" sz="1600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0" y="6453188"/>
            <a:ext cx="2895600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de-DE">
                <a:latin typeface="Arial" charset="0"/>
              </a:rPr>
              <a:t>(C) J. Macur, M. Menšík, AIU FAST, 2013</a:t>
            </a:r>
            <a:endParaRPr lang="cs-CZ">
              <a:latin typeface="Arial" charset="0"/>
            </a:endParaRPr>
          </a:p>
        </p:txBody>
      </p:sp>
      <p:sp>
        <p:nvSpPr>
          <p:cNvPr id="15365" name="Zástupný symbol pro číslo snímku 4"/>
          <p:cNvSpPr>
            <a:spLocks noGrp="1"/>
          </p:cNvSpPr>
          <p:nvPr>
            <p:ph type="sldNum" sz="quarter" idx="4294967295"/>
          </p:nvPr>
        </p:nvSpPr>
        <p:spPr>
          <a:xfrm>
            <a:off x="6854825" y="6453188"/>
            <a:ext cx="2289175" cy="26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766CE4F-11D9-43B0-9F9E-5EE2C329CF5B}" type="slidenum">
              <a:rPr lang="cs-CZ" smtClean="0">
                <a:latin typeface="Arial" charset="0"/>
              </a:rPr>
              <a:pPr eaLnBrk="1" hangingPunct="1"/>
              <a:t>18</a:t>
            </a:fld>
            <a:endParaRPr lang="cs-CZ" smtClean="0">
              <a:latin typeface="Arial" charset="0"/>
            </a:endParaRPr>
          </a:p>
        </p:txBody>
      </p:sp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příkaz cyklu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Příkazy pro řízení běhu programu – podmíněný příkaz</a:t>
            </a:r>
            <a:r>
              <a:rPr lang="cs-CZ" sz="2400" dirty="0" smtClean="0"/>
              <a:t> </a:t>
            </a:r>
            <a:endParaRPr lang="cs-CZ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5401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Zajišťuje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– </a:t>
            </a:r>
            <a:r>
              <a:rPr lang="en-US" sz="2000" dirty="0" err="1">
                <a:latin typeface="Calibri" pitchFamily="34" charset="0"/>
              </a:rPr>
              <a:t>Ústav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automatizace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inženýrských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úloh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cs-CZ" sz="2000" dirty="0" smtClean="0">
                <a:latin typeface="Calibri" pitchFamily="34" charset="0"/>
              </a:rPr>
              <a:t>(AIU)</a:t>
            </a:r>
            <a:endParaRPr lang="en-US" sz="2000" dirty="0" smtClean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>
                <a:latin typeface="Calibri" pitchFamily="34" charset="0"/>
              </a:rPr>
              <a:t>Rozsah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– </a:t>
            </a:r>
            <a:r>
              <a:rPr lang="en-US" sz="2000" dirty="0" smtClean="0">
                <a:latin typeface="Calibri" pitchFamily="34" charset="0"/>
              </a:rPr>
              <a:t>1</a:t>
            </a:r>
            <a:r>
              <a:rPr lang="cs-CZ" sz="2000" dirty="0" smtClean="0">
                <a:latin typeface="Calibri" pitchFamily="34" charset="0"/>
              </a:rPr>
              <a:t> př. </a:t>
            </a:r>
            <a:r>
              <a:rPr lang="en-US" sz="2000" dirty="0" smtClean="0">
                <a:latin typeface="Calibri" pitchFamily="34" charset="0"/>
              </a:rPr>
              <a:t>/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</a:rPr>
              <a:t>2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cv</a:t>
            </a:r>
            <a:r>
              <a:rPr lang="cs-CZ" sz="2000" dirty="0" smtClean="0">
                <a:latin typeface="Calibri" pitchFamily="34" charset="0"/>
              </a:rPr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Ukončení</a:t>
            </a:r>
            <a:r>
              <a:rPr lang="en-US" sz="2000" dirty="0">
                <a:latin typeface="Calibri" pitchFamily="34" charset="0"/>
              </a:rPr>
              <a:t> – </a:t>
            </a:r>
            <a:r>
              <a:rPr lang="en-US" sz="2000" dirty="0" err="1" smtClean="0">
                <a:latin typeface="Calibri" pitchFamily="34" charset="0"/>
              </a:rPr>
              <a:t>zápočet</a:t>
            </a:r>
            <a:endParaRPr lang="cs-CZ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>
                <a:latin typeface="Calibri" pitchFamily="34" charset="0"/>
              </a:rPr>
              <a:t>Počet </a:t>
            </a:r>
            <a:r>
              <a:rPr lang="cs-CZ" sz="2000" dirty="0" smtClean="0">
                <a:latin typeface="Calibri" pitchFamily="34" charset="0"/>
              </a:rPr>
              <a:t>kreditů</a:t>
            </a:r>
            <a:r>
              <a:rPr lang="en-US" sz="2000" dirty="0" smtClean="0">
                <a:latin typeface="Calibri" pitchFamily="34" charset="0"/>
              </a:rPr>
              <a:t> – 4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cs-CZ" sz="2000" dirty="0" smtClean="0">
                <a:latin typeface="Calibri" pitchFamily="34" charset="0"/>
              </a:rPr>
              <a:t>Přednášky</a:t>
            </a:r>
            <a:endParaRPr lang="cs-CZ" sz="2000" dirty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en-US" sz="2000" strike="sngStrike" dirty="0" smtClean="0">
                <a:latin typeface="Calibri" pitchFamily="34" charset="0"/>
              </a:rPr>
              <a:t>B414</a:t>
            </a:r>
            <a:r>
              <a:rPr lang="en-US" sz="2000" dirty="0" smtClean="0">
                <a:latin typeface="Calibri" pitchFamily="34" charset="0"/>
              </a:rPr>
              <a:t>, B427</a:t>
            </a:r>
            <a:r>
              <a:rPr lang="cs-CZ" sz="2000" dirty="0" smtClean="0">
                <a:latin typeface="Calibri" pitchFamily="34" charset="0"/>
              </a:rPr>
              <a:t>	</a:t>
            </a:r>
            <a:r>
              <a:rPr lang="cs-CZ" sz="2000" strike="sngStrike" dirty="0" smtClean="0">
                <a:latin typeface="Calibri" pitchFamily="34" charset="0"/>
              </a:rPr>
              <a:t>1</a:t>
            </a:r>
            <a:r>
              <a:rPr lang="en-US" sz="2000" strike="sngStrike" dirty="0">
                <a:latin typeface="Calibri" pitchFamily="34" charset="0"/>
              </a:rPr>
              <a:t>0</a:t>
            </a:r>
            <a:r>
              <a:rPr lang="cs-CZ" sz="2000" strike="sngStrike" dirty="0" smtClean="0">
                <a:latin typeface="Calibri" pitchFamily="34" charset="0"/>
              </a:rPr>
              <a:t>:00</a:t>
            </a:r>
            <a:r>
              <a:rPr lang="en-US" sz="2000" strike="sngStrike" dirty="0" smtClean="0">
                <a:latin typeface="Calibri" pitchFamily="34" charset="0"/>
              </a:rPr>
              <a:t> </a:t>
            </a:r>
            <a:r>
              <a:rPr lang="cs-CZ" sz="2000" strike="sngStrike" dirty="0" smtClean="0">
                <a:latin typeface="Calibri" pitchFamily="34" charset="0"/>
              </a:rPr>
              <a:t>–</a:t>
            </a:r>
            <a:r>
              <a:rPr lang="en-US" sz="2000" strike="sngStrike" dirty="0" smtClean="0">
                <a:latin typeface="Calibri" pitchFamily="34" charset="0"/>
              </a:rPr>
              <a:t> </a:t>
            </a:r>
            <a:r>
              <a:rPr lang="cs-CZ" sz="2000" strike="sngStrike" dirty="0" smtClean="0">
                <a:latin typeface="Calibri" pitchFamily="34" charset="0"/>
              </a:rPr>
              <a:t>12:50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cs-CZ" sz="2000" dirty="0" smtClean="0"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2</a:t>
            </a:r>
            <a:r>
              <a:rPr lang="cs-CZ" sz="2000" dirty="0" smtClean="0">
                <a:latin typeface="Calibri" pitchFamily="34" charset="0"/>
              </a:rPr>
              <a:t>:00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cs-CZ" sz="2000" dirty="0">
                <a:latin typeface="Calibri" pitchFamily="34" charset="0"/>
              </a:rPr>
              <a:t>–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cs-CZ" sz="2000" dirty="0" smtClean="0"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3</a:t>
            </a:r>
            <a:r>
              <a:rPr lang="cs-CZ" sz="2000" dirty="0" smtClean="0">
                <a:latin typeface="Calibri" pitchFamily="34" charset="0"/>
              </a:rPr>
              <a:t>:50</a:t>
            </a:r>
            <a:endParaRPr lang="cs-CZ"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2000" dirty="0" smtClean="0">
                <a:latin typeface="Calibri" pitchFamily="34" charset="0"/>
              </a:rPr>
              <a:t>Cvičení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B4</a:t>
            </a:r>
            <a:r>
              <a:rPr lang="en-US" sz="2000" dirty="0" smtClean="0">
                <a:latin typeface="Calibri" pitchFamily="34" charset="0"/>
              </a:rPr>
              <a:t>27</a:t>
            </a:r>
            <a:r>
              <a:rPr lang="en-US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	10</a:t>
            </a:r>
            <a:r>
              <a:rPr lang="en-US" sz="2000" dirty="0" smtClean="0">
                <a:latin typeface="Calibri" pitchFamily="34" charset="0"/>
                <a:sym typeface="Wingdings" panose="05000000000000000000" pitchFamily="2" charset="2"/>
              </a:rPr>
              <a:t>:00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cs-CZ" sz="2000" dirty="0">
                <a:latin typeface="Calibri" pitchFamily="34" charset="0"/>
              </a:rPr>
              <a:t>–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cs-CZ" sz="2000" dirty="0" smtClean="0">
                <a:latin typeface="Calibri" pitchFamily="34" charset="0"/>
              </a:rPr>
              <a:t>1</a:t>
            </a:r>
            <a:r>
              <a:rPr lang="en-US" sz="2000" dirty="0" smtClean="0">
                <a:latin typeface="Calibri" pitchFamily="34" charset="0"/>
              </a:rPr>
              <a:t>2</a:t>
            </a:r>
            <a:r>
              <a:rPr lang="cs-CZ" sz="2000" dirty="0" smtClean="0">
                <a:latin typeface="Calibri" pitchFamily="34" charset="0"/>
              </a:rPr>
              <a:t>:50</a:t>
            </a:r>
            <a:endParaRPr lang="cs-CZ"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en-US" sz="2000" dirty="0">
                <a:latin typeface="Calibri" pitchFamily="34" charset="0"/>
              </a:rPr>
              <a:t>Po</a:t>
            </a:r>
            <a:r>
              <a:rPr lang="cs-CZ" sz="2000" dirty="0" err="1">
                <a:latin typeface="Calibri" pitchFamily="34" charset="0"/>
              </a:rPr>
              <a:t>žadavky</a:t>
            </a:r>
            <a:r>
              <a:rPr lang="cs-CZ" sz="2000" dirty="0">
                <a:latin typeface="Calibri" pitchFamily="34" charset="0"/>
              </a:rPr>
              <a:t> pro </a:t>
            </a:r>
            <a:r>
              <a:rPr lang="cs-CZ" sz="2000" dirty="0" smtClean="0">
                <a:latin typeface="Calibri" pitchFamily="34" charset="0"/>
              </a:rPr>
              <a:t>zápočet:</a:t>
            </a:r>
            <a:endParaRPr lang="en-US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>
                <a:latin typeface="Calibri" pitchFamily="34" charset="0"/>
              </a:rPr>
              <a:t>Práce ve </a:t>
            </a:r>
            <a:r>
              <a:rPr lang="cs-CZ" sz="2000" dirty="0" smtClean="0">
                <a:latin typeface="Calibri" pitchFamily="34" charset="0"/>
              </a:rPr>
              <a:t>cvičeních, </a:t>
            </a:r>
            <a:r>
              <a:rPr lang="cs-CZ" sz="2000" dirty="0" smtClean="0">
                <a:latin typeface="Calibri" pitchFamily="34" charset="0"/>
              </a:rPr>
              <a:t>poznámky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projekt</a:t>
            </a:r>
            <a:r>
              <a:rPr lang="en-US" sz="2000" dirty="0" smtClean="0">
                <a:latin typeface="Calibri" pitchFamily="34" charset="0"/>
              </a:rPr>
              <a:t> = p</a:t>
            </a:r>
            <a:r>
              <a:rPr lang="cs-CZ" sz="2000" dirty="0" err="1" smtClean="0">
                <a:latin typeface="Calibri" pitchFamily="34" charset="0"/>
              </a:rPr>
              <a:t>říklad</a:t>
            </a:r>
            <a:endParaRPr lang="cs-CZ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>
                <a:latin typeface="Calibri" pitchFamily="34" charset="0"/>
              </a:rPr>
              <a:t>Test </a:t>
            </a:r>
            <a:r>
              <a:rPr lang="cs-CZ" sz="2000" dirty="0" smtClean="0">
                <a:latin typeface="Calibri" pitchFamily="34" charset="0"/>
              </a:rPr>
              <a:t>– </a:t>
            </a:r>
            <a:r>
              <a:rPr lang="cs-CZ" sz="2000" dirty="0">
                <a:latin typeface="Calibri" pitchFamily="34" charset="0"/>
              </a:rPr>
              <a:t>obdobně jako </a:t>
            </a:r>
            <a:r>
              <a:rPr lang="en-US" sz="2000" dirty="0" smtClean="0">
                <a:latin typeface="Calibri" pitchFamily="34" charset="0"/>
              </a:rPr>
              <a:t>M</a:t>
            </a:r>
            <a:r>
              <a:rPr lang="cs-CZ" sz="2000" dirty="0" smtClean="0">
                <a:latin typeface="Calibri" pitchFamily="34" charset="0"/>
              </a:rPr>
              <a:t>U</a:t>
            </a:r>
            <a:r>
              <a:rPr lang="en-US" sz="2000" dirty="0">
                <a:latin typeface="Calibri" pitchFamily="34" charset="0"/>
              </a:rPr>
              <a:t>0</a:t>
            </a:r>
            <a:r>
              <a:rPr lang="cs-CZ" sz="2000" dirty="0" smtClean="0">
                <a:latin typeface="Calibri" pitchFamily="34" charset="0"/>
              </a:rPr>
              <a:t>01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12 otázek </a:t>
            </a:r>
            <a:r>
              <a:rPr lang="en-US" sz="2000" dirty="0" smtClean="0">
                <a:latin typeface="Calibri" pitchFamily="34" charset="0"/>
              </a:rPr>
              <a:t>[</a:t>
            </a:r>
            <a:r>
              <a:rPr lang="cs-CZ" sz="2000" dirty="0" smtClean="0">
                <a:latin typeface="Calibri" pitchFamily="34" charset="0"/>
              </a:rPr>
              <a:t>okruhů</a:t>
            </a:r>
            <a:r>
              <a:rPr lang="en-US" sz="2000" dirty="0" smtClean="0">
                <a:latin typeface="Calibri" pitchFamily="34" charset="0"/>
              </a:rPr>
              <a:t>]</a:t>
            </a:r>
            <a:r>
              <a:rPr lang="cs-CZ" sz="2000" dirty="0" smtClean="0">
                <a:latin typeface="Calibri" pitchFamily="34" charset="0"/>
              </a:rPr>
              <a:t>, 16 bodů ze 36</a:t>
            </a:r>
            <a:endParaRPr lang="cs-CZ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cs-CZ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cs-CZ" sz="2000" dirty="0"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sz="2400" b="1" dirty="0" smtClean="0">
                <a:latin typeface="Calibri" pitchFamily="34" charset="0"/>
              </a:rPr>
              <a:t>MU002 </a:t>
            </a:r>
            <a:r>
              <a:rPr lang="en-US" sz="2400" b="1" dirty="0" err="1" smtClean="0">
                <a:latin typeface="Calibri" pitchFamily="34" charset="0"/>
              </a:rPr>
              <a:t>Informatika</a:t>
            </a:r>
            <a:r>
              <a:rPr lang="en-US" sz="2400" b="1" dirty="0" smtClean="0">
                <a:latin typeface="Calibri" pitchFamily="34" charset="0"/>
              </a:rPr>
              <a:t> II</a:t>
            </a:r>
            <a:endParaRPr lang="cs-CZ" sz="2400" b="1" dirty="0">
              <a:latin typeface="Calibri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018" y="3429000"/>
            <a:ext cx="2238375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02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cs-CZ" sz="2000" b="1" cap="small" dirty="0">
                <a:latin typeface="Calibri" pitchFamily="34" charset="0"/>
              </a:rPr>
              <a:t>Učební </a:t>
            </a:r>
            <a:r>
              <a:rPr lang="cs-CZ" sz="2000" b="1" cap="small" dirty="0" smtClean="0">
                <a:latin typeface="Calibri" pitchFamily="34" charset="0"/>
              </a:rPr>
              <a:t>opory</a:t>
            </a:r>
            <a:endParaRPr lang="cs-CZ" sz="2000" b="1" cap="small" dirty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dirty="0">
                <a:latin typeface="Calibri" pitchFamily="34" charset="0"/>
              </a:rPr>
              <a:t>ALGORITMIZACE A PROGRAMOVÁNÍ V INŽENÝRSKÝCH ÚLOHÁCH</a:t>
            </a:r>
          </a:p>
          <a:p>
            <a:pPr marL="182563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Modul </a:t>
            </a:r>
            <a:r>
              <a:rPr lang="cs-CZ" dirty="0">
                <a:latin typeface="Calibri" pitchFamily="34" charset="0"/>
              </a:rPr>
              <a:t>1: PRÁCE VE VÝVOJOVÉM PROSTŘEDÍ, ZÁKLADNÍ PRVKY PROGRAMU</a:t>
            </a:r>
          </a:p>
          <a:p>
            <a:pPr marL="182563" indent="0" eaLnBrk="1" hangingPunct="1">
              <a:spcBef>
                <a:spcPts val="600"/>
              </a:spcBef>
            </a:pPr>
            <a:r>
              <a:rPr lang="cs-CZ" dirty="0">
                <a:latin typeface="Calibri" pitchFamily="34" charset="0"/>
              </a:rPr>
              <a:t>Modul 2: OBJEKTOVĚ ORIENTOVANÉ PROGRAMOVÁNÍ (Excel, Word)</a:t>
            </a:r>
          </a:p>
          <a:p>
            <a:pPr marL="182563" indent="0" eaLnBrk="1" hangingPunct="1">
              <a:spcBef>
                <a:spcPts val="600"/>
              </a:spcBef>
            </a:pPr>
            <a:r>
              <a:rPr lang="cs-CZ" dirty="0">
                <a:latin typeface="Calibri" pitchFamily="34" charset="0"/>
              </a:rPr>
              <a:t>Modul 3: ŘEŠENÉ PŘÍKLADY</a:t>
            </a:r>
            <a:endParaRPr lang="cs-CZ" sz="2000" dirty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2000" b="1" cap="small" dirty="0" smtClean="0">
                <a:latin typeface="Calibri" pitchFamily="34" charset="0"/>
              </a:rPr>
              <a:t>Slajdy přednášek</a:t>
            </a:r>
            <a:endParaRPr lang="en-US" sz="2000" b="1" cap="small" dirty="0" smtClean="0">
              <a:latin typeface="Calibri" pitchFamily="34" charset="0"/>
            </a:endParaRPr>
          </a:p>
          <a:p>
            <a:pPr marL="182563" indent="0" eaLnBrk="1" hangingPunct="1">
              <a:spcBef>
                <a:spcPts val="600"/>
              </a:spcBef>
            </a:pPr>
            <a:r>
              <a:rPr lang="en-US" b="1" cap="small" dirty="0" err="1" smtClean="0">
                <a:latin typeface="Calibri" pitchFamily="34" charset="0"/>
              </a:rPr>
              <a:t>Studium</a:t>
            </a:r>
            <a:r>
              <a:rPr lang="en-US" b="1" cap="small" dirty="0" smtClean="0">
                <a:latin typeface="Calibri" pitchFamily="34" charset="0"/>
              </a:rPr>
              <a:t> – </a:t>
            </a:r>
            <a:r>
              <a:rPr lang="en-US" b="1" cap="small" dirty="0" err="1" smtClean="0">
                <a:latin typeface="Calibri" pitchFamily="34" charset="0"/>
              </a:rPr>
              <a:t>Studijn</a:t>
            </a:r>
            <a:r>
              <a:rPr lang="cs-CZ" b="1" cap="small" dirty="0" smtClean="0">
                <a:latin typeface="Calibri" pitchFamily="34" charset="0"/>
              </a:rPr>
              <a:t>í materiály – CU01 Informatika II</a:t>
            </a:r>
          </a:p>
          <a:p>
            <a:pPr marL="182563" indent="0" eaLnBrk="1" hangingPunct="1">
              <a:spcBef>
                <a:spcPts val="600"/>
              </a:spcBef>
            </a:pPr>
            <a:r>
              <a:rPr lang="cs-CZ" sz="2000" dirty="0">
                <a:latin typeface="Calibri" pitchFamily="34" charset="0"/>
              </a:rPr>
              <a:t>http://www.fce.vutbr.cz/studium/materialy/CU01/default.asp</a:t>
            </a:r>
            <a:endParaRPr lang="cs-CZ" sz="2000" dirty="0" smtClean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2000" b="1" cap="small" dirty="0" smtClean="0">
                <a:latin typeface="Calibri" pitchFamily="34" charset="0"/>
              </a:rPr>
              <a:t>Elektronické </a:t>
            </a:r>
            <a:r>
              <a:rPr lang="cs-CZ" sz="2000" b="1" cap="small" dirty="0">
                <a:latin typeface="Calibri" pitchFamily="34" charset="0"/>
              </a:rPr>
              <a:t>kurzy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  <a:hlinkClick r:id="rId3"/>
              </a:rPr>
              <a:t>http</a:t>
            </a:r>
            <a:r>
              <a:rPr lang="cs-CZ" sz="2000" dirty="0">
                <a:latin typeface="Calibri" pitchFamily="34" charset="0"/>
                <a:hlinkClick r:id="rId3"/>
              </a:rPr>
              <a:t>://</a:t>
            </a:r>
            <a:r>
              <a:rPr lang="cs-CZ" sz="2000" dirty="0" smtClean="0">
                <a:latin typeface="Calibri" pitchFamily="34" charset="0"/>
                <a:hlinkClick r:id="rId3"/>
              </a:rPr>
              <a:t>lms.fce.vutbr.cz</a:t>
            </a:r>
            <a:endParaRPr lang="cs-CZ" sz="2000" dirty="0" smtClean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sz="2000" dirty="0" smtClean="0">
                <a:latin typeface="Calibri" pitchFamily="34" charset="0"/>
              </a:rPr>
              <a:t>MU002 – Informační technologie</a:t>
            </a:r>
            <a:endParaRPr lang="cs-CZ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cs-CZ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cs-CZ" sz="2000" dirty="0"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Zdroje informací pro studium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1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Zvládnout algoritmizaci jednoduchých </a:t>
            </a:r>
            <a:r>
              <a:rPr lang="cs-CZ" dirty="0" smtClean="0">
                <a:latin typeface="Calibri" pitchFamily="34" charset="0"/>
              </a:rPr>
              <a:t>úloh</a:t>
            </a:r>
            <a:r>
              <a:rPr lang="en-US" dirty="0" smtClean="0">
                <a:latin typeface="Calibri" pitchFamily="34" charset="0"/>
              </a:rPr>
              <a:t>.</a:t>
            </a:r>
            <a:endParaRPr lang="cs-CZ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Alespoň formální popis úlohy, definice jednotlivých kroků.</a:t>
            </a:r>
            <a:endParaRPr lang="cs-CZ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Využít </a:t>
            </a:r>
            <a:r>
              <a:rPr lang="cs-CZ" dirty="0" smtClean="0">
                <a:latin typeface="Calibri" pitchFamily="34" charset="0"/>
              </a:rPr>
              <a:t>dostupné technologie </a:t>
            </a:r>
            <a:r>
              <a:rPr lang="cs-CZ" dirty="0">
                <a:latin typeface="Calibri" pitchFamily="34" charset="0"/>
              </a:rPr>
              <a:t>pro řešení praktických problémů ve standardně používaných </a:t>
            </a:r>
            <a:r>
              <a:rPr lang="cs-CZ" dirty="0" smtClean="0">
                <a:latin typeface="Calibri" pitchFamily="34" charset="0"/>
              </a:rPr>
              <a:t>aplikacích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b="1" dirty="0" smtClean="0">
                <a:latin typeface="Calibri" pitchFamily="34" charset="0"/>
              </a:rPr>
              <a:t>MS </a:t>
            </a:r>
            <a:r>
              <a:rPr lang="cs-CZ" b="1" dirty="0">
                <a:latin typeface="Calibri" pitchFamily="34" charset="0"/>
              </a:rPr>
              <a:t>Office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dirty="0" err="1">
                <a:latin typeface="Calibri" pitchFamily="34" charset="0"/>
              </a:rPr>
              <a:t>AutoCAD</a:t>
            </a:r>
            <a:r>
              <a:rPr lang="cs-CZ" dirty="0">
                <a:latin typeface="Calibri" pitchFamily="34" charset="0"/>
              </a:rPr>
              <a:t>, </a:t>
            </a:r>
            <a:r>
              <a:rPr lang="cs-CZ" dirty="0" err="1">
                <a:latin typeface="Calibri" pitchFamily="34" charset="0"/>
              </a:rPr>
              <a:t>ArcGIS</a:t>
            </a:r>
            <a:r>
              <a:rPr lang="cs-CZ" dirty="0">
                <a:latin typeface="Calibri" pitchFamily="34" charset="0"/>
              </a:rPr>
              <a:t> … 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Získat obecný přehled o </a:t>
            </a:r>
            <a:r>
              <a:rPr lang="cs-CZ" dirty="0" err="1" smtClean="0">
                <a:latin typeface="Calibri" pitchFamily="34" charset="0"/>
              </a:rPr>
              <a:t>architecture</a:t>
            </a:r>
            <a:r>
              <a:rPr lang="en-US" dirty="0" smtClean="0">
                <a:latin typeface="Calibri" pitchFamily="34" charset="0"/>
              </a:rPr>
              <a:t>/</a:t>
            </a:r>
            <a:r>
              <a:rPr lang="en-US" dirty="0" err="1" smtClean="0">
                <a:latin typeface="Calibri" pitchFamily="34" charset="0"/>
              </a:rPr>
              <a:t>stavb</a:t>
            </a:r>
            <a:r>
              <a:rPr lang="cs-CZ" dirty="0" smtClean="0">
                <a:latin typeface="Calibri" pitchFamily="34" charset="0"/>
              </a:rPr>
              <a:t>ě </a:t>
            </a:r>
            <a:r>
              <a:rPr lang="cs-CZ" dirty="0">
                <a:latin typeface="Calibri" pitchFamily="34" charset="0"/>
              </a:rPr>
              <a:t>současných technologiích </a:t>
            </a:r>
            <a:endParaRPr lang="en-US" dirty="0" smtClean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Pochopení </a:t>
            </a:r>
            <a:r>
              <a:rPr lang="cs-CZ" dirty="0">
                <a:latin typeface="Calibri" pitchFamily="34" charset="0"/>
              </a:rPr>
              <a:t>kontextu </a:t>
            </a:r>
            <a:r>
              <a:rPr lang="cs-CZ" dirty="0" smtClean="0">
                <a:latin typeface="Calibri" pitchFamily="34" charset="0"/>
              </a:rPr>
              <a:t>aplikací</a:t>
            </a:r>
            <a:endParaRPr lang="en-US" dirty="0">
              <a:latin typeface="Calibri" pitchFamily="34" charset="0"/>
            </a:endParaRP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Pochopení o</a:t>
            </a:r>
            <a:r>
              <a:rPr lang="en-US" dirty="0" err="1" smtClean="0">
                <a:latin typeface="Calibri" pitchFamily="34" charset="0"/>
              </a:rPr>
              <a:t>bjektov</a:t>
            </a:r>
            <a:r>
              <a:rPr lang="cs-CZ" dirty="0" err="1" smtClean="0">
                <a:latin typeface="Calibri" pitchFamily="34" charset="0"/>
              </a:rPr>
              <a:t>ého</a:t>
            </a:r>
            <a:r>
              <a:rPr lang="cs-CZ" dirty="0" smtClean="0">
                <a:latin typeface="Calibri" pitchFamily="34" charset="0"/>
              </a:rPr>
              <a:t> modelu </a:t>
            </a:r>
            <a:r>
              <a:rPr lang="cs-CZ" dirty="0" smtClean="0">
                <a:latin typeface="Calibri" pitchFamily="34" charset="0"/>
              </a:rPr>
              <a:t>aplikace (základ)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Opakování a pochopení souvislostí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  <a:hlinkClick r:id="rId3"/>
              </a:rPr>
              <a:t>Zobrazení čísel v počítači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Cíl předmětu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54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cs-CZ" sz="2000" dirty="0" smtClean="0">
                <a:latin typeface="Calibri" pitchFamily="34" charset="0"/>
              </a:rPr>
              <a:t>Dekompozice problému</a:t>
            </a:r>
          </a:p>
          <a:p>
            <a:pPr marL="358775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Analýza problému a jeho rozdělení na dílčí na sebe navazující kroky</a:t>
            </a:r>
            <a:endParaRPr lang="cs-CZ" dirty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2000" dirty="0">
                <a:latin typeface="Calibri" pitchFamily="34" charset="0"/>
              </a:rPr>
              <a:t>Základy </a:t>
            </a:r>
            <a:r>
              <a:rPr lang="cs-CZ" sz="2000" dirty="0" smtClean="0">
                <a:latin typeface="Calibri" pitchFamily="34" charset="0"/>
              </a:rPr>
              <a:t>algoritmizace</a:t>
            </a:r>
          </a:p>
          <a:p>
            <a:pPr marL="358775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Příklady základních algoritmů</a:t>
            </a:r>
            <a:endParaRPr lang="cs-CZ" dirty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r>
              <a:rPr lang="cs-CZ" sz="2000" dirty="0" smtClean="0">
                <a:latin typeface="Calibri" pitchFamily="34" charset="0"/>
              </a:rPr>
              <a:t>Použití programovacího prostředí</a:t>
            </a:r>
          </a:p>
          <a:p>
            <a:pPr marL="358775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Textový editor s možností sestavení, spuštění a ladění aplikace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cs-CZ" sz="2000" dirty="0" smtClean="0">
                <a:latin typeface="Calibri" pitchFamily="34" charset="0"/>
              </a:rPr>
              <a:t>Použití </a:t>
            </a:r>
            <a:r>
              <a:rPr lang="cs-CZ" sz="2000" dirty="0">
                <a:latin typeface="Calibri" pitchFamily="34" charset="0"/>
              </a:rPr>
              <a:t>programovacího </a:t>
            </a:r>
            <a:r>
              <a:rPr lang="cs-CZ" sz="2000" dirty="0" smtClean="0">
                <a:latin typeface="Calibri" pitchFamily="34" charset="0"/>
              </a:rPr>
              <a:t>jazyka</a:t>
            </a:r>
          </a:p>
          <a:p>
            <a:pPr marL="358775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Syntaktická pravidla</a:t>
            </a:r>
          </a:p>
          <a:p>
            <a:pPr marL="358775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Výběr </a:t>
            </a:r>
            <a:r>
              <a:rPr lang="cs-CZ" dirty="0">
                <a:latin typeface="Calibri" pitchFamily="34" charset="0"/>
              </a:rPr>
              <a:t>vhodného jazyka (programovací jazyky, interpretované - skriptovací a kompilované, platformy mezikódů)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cs-CZ" sz="2000" dirty="0" smtClean="0">
                <a:latin typeface="Calibri" pitchFamily="34" charset="0"/>
              </a:rPr>
              <a:t>Základy objektového modelu aplikace</a:t>
            </a:r>
          </a:p>
          <a:p>
            <a:pPr marL="358775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Excel – dokument, graf</a:t>
            </a:r>
          </a:p>
          <a:p>
            <a:pPr marL="358775" indent="0" eaLnBrk="1" hangingPunct="1">
              <a:spcBef>
                <a:spcPts val="600"/>
              </a:spcBef>
            </a:pPr>
            <a:r>
              <a:rPr lang="cs-CZ" dirty="0" smtClean="0">
                <a:latin typeface="Calibri" pitchFamily="34" charset="0"/>
              </a:rPr>
              <a:t>Word – dokument</a:t>
            </a:r>
            <a:endParaRPr lang="cs-CZ" dirty="0">
              <a:latin typeface="Calibri" pitchFamily="34" charset="0"/>
            </a:endParaRPr>
          </a:p>
          <a:p>
            <a:pPr marL="0" indent="0" eaLnBrk="1" hangingPunct="1">
              <a:spcBef>
                <a:spcPts val="600"/>
              </a:spcBef>
            </a:pPr>
            <a:endParaRPr lang="cs-CZ" sz="20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endParaRPr lang="cs-CZ" sz="2000" dirty="0"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Použité metody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Algoritmus</a:t>
            </a:r>
            <a:r>
              <a:rPr lang="en-US" b="1" dirty="0" smtClean="0">
                <a:latin typeface="Calibri" pitchFamily="34" charset="0"/>
              </a:rPr>
              <a:t> a p</a:t>
            </a:r>
            <a:r>
              <a:rPr lang="cs-CZ" b="1" dirty="0" err="1" smtClean="0">
                <a:latin typeface="Calibri" pitchFamily="34" charset="0"/>
              </a:rPr>
              <a:t>rogram</a:t>
            </a:r>
            <a:endParaRPr lang="cs-CZ" b="1" dirty="0">
              <a:latin typeface="Calibri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846440" y="3162454"/>
            <a:ext cx="2902024" cy="338554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</a:pPr>
            <a:r>
              <a:rPr lang="cs-CZ" sz="1600" b="1" dirty="0"/>
              <a:t>Programový kód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3762276" y="1420887"/>
            <a:ext cx="4419600" cy="10272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Verdana" pitchFamily="34" charset="0"/>
              </a:rPr>
              <a:t>x! = 1 </a:t>
            </a:r>
            <a:r>
              <a:rPr lang="en-US" dirty="0">
                <a:latin typeface="Verdana" pitchFamily="34" charset="0"/>
                <a:sym typeface="Symbol" pitchFamily="18" charset="2"/>
              </a:rPr>
              <a:t> 2   …  (x – 1)  x</a:t>
            </a:r>
          </a:p>
          <a:p>
            <a:pPr eaLnBrk="1" hangingPunct="1">
              <a:spcBef>
                <a:spcPct val="50000"/>
              </a:spcBef>
            </a:pPr>
            <a:endParaRPr lang="en-US" sz="1050" dirty="0">
              <a:latin typeface="Verdana" pitchFamily="34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latin typeface="Verdana" pitchFamily="34" charset="0"/>
                <a:sym typeface="Symbol" pitchFamily="18" charset="2"/>
              </a:rPr>
              <a:t>5! = 1  2  3  4  5 = 120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951538" y="3581400"/>
            <a:ext cx="2941637" cy="16743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30000"/>
              </a:spcAft>
            </a:pPr>
            <a:r>
              <a:rPr lang="en-US" sz="1600" b="1" dirty="0">
                <a:latin typeface="Courier New" pitchFamily="49" charset="0"/>
              </a:rPr>
              <a:t> a = 1</a:t>
            </a:r>
          </a:p>
          <a:p>
            <a:r>
              <a:rPr lang="en-US" sz="1600" b="1" dirty="0">
                <a:latin typeface="Courier New" pitchFamily="49" charset="0"/>
              </a:rPr>
              <a:t> f = 1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</a:rPr>
              <a:t>do </a:t>
            </a:r>
            <a:r>
              <a:rPr lang="en-US" sz="1600" b="1" dirty="0">
                <a:latin typeface="Courier New" pitchFamily="49" charset="0"/>
              </a:rPr>
              <a:t>while (a</a:t>
            </a:r>
            <a:r>
              <a:rPr lang="cs-CZ" sz="1600" b="1" dirty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&lt;= </a:t>
            </a:r>
            <a:r>
              <a:rPr lang="cs-CZ" sz="1600" b="1" dirty="0">
                <a:latin typeface="Courier New" pitchFamily="49" charset="0"/>
              </a:rPr>
              <a:t>h</a:t>
            </a:r>
            <a:r>
              <a:rPr lang="en-US" sz="1600" b="1" dirty="0">
                <a:latin typeface="Courier New" pitchFamily="49" charset="0"/>
              </a:rPr>
              <a:t>)</a:t>
            </a:r>
          </a:p>
          <a:p>
            <a:r>
              <a:rPr lang="en-US" sz="1600" b="1" dirty="0">
                <a:latin typeface="Courier New" pitchFamily="49" charset="0"/>
              </a:rPr>
              <a:t>   f = f * a</a:t>
            </a:r>
          </a:p>
          <a:p>
            <a:r>
              <a:rPr lang="en-US" sz="1600" b="1" dirty="0">
                <a:latin typeface="Courier New" pitchFamily="49" charset="0"/>
              </a:rPr>
              <a:t>   a = a + 1</a:t>
            </a:r>
          </a:p>
          <a:p>
            <a:r>
              <a:rPr lang="en-US" sz="1600" b="1" dirty="0">
                <a:latin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</a:rPr>
              <a:t>loop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4699000" y="4374455"/>
            <a:ext cx="2046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>
                <a:latin typeface="Verdana" pitchFamily="34" charset="0"/>
              </a:rPr>
              <a:t>P</a:t>
            </a:r>
            <a:r>
              <a:rPr lang="cs-CZ" sz="1400" dirty="0" err="1">
                <a:latin typeface="Verdana" pitchFamily="34" charset="0"/>
              </a:rPr>
              <a:t>říkazy</a:t>
            </a:r>
            <a:r>
              <a:rPr lang="cs-CZ" sz="1400" dirty="0">
                <a:latin typeface="Verdana" pitchFamily="34" charset="0"/>
              </a:rPr>
              <a:t> VBA</a:t>
            </a:r>
            <a:endParaRPr lang="en-US" sz="1400" dirty="0">
              <a:latin typeface="Verdana" pitchFamily="34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196333" y="1148702"/>
            <a:ext cx="5095746" cy="4808576"/>
            <a:chOff x="196334" y="620713"/>
            <a:chExt cx="5213866" cy="547528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>
              <a:off x="3429000" y="2971800"/>
              <a:ext cx="1981200" cy="381000"/>
            </a:xfrm>
            <a:prstGeom prst="rightArrow">
              <a:avLst>
                <a:gd name="adj1" fmla="val 50000"/>
                <a:gd name="adj2" fmla="val 130000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1400"/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914400" y="3352800"/>
              <a:ext cx="1981200" cy="908050"/>
            </a:xfrm>
            <a:prstGeom prst="diamond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a </a:t>
              </a:r>
              <a:r>
                <a:rPr lang="en-US" sz="1400">
                  <a:sym typeface="Symbol" pitchFamily="18" charset="2"/>
                </a:rPr>
                <a:t> </a:t>
              </a:r>
              <a:r>
                <a:rPr lang="cs-CZ" sz="1400">
                  <a:sym typeface="Symbol" pitchFamily="18" charset="2"/>
                </a:rPr>
                <a:t>h</a:t>
              </a:r>
              <a:endParaRPr lang="cs-CZ" sz="1400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895600" y="3810000"/>
              <a:ext cx="121920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114800" y="3810000"/>
              <a:ext cx="0" cy="5334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304800" y="3810000"/>
              <a:ext cx="60960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1905000" y="4267200"/>
              <a:ext cx="0" cy="381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905000" y="5791200"/>
              <a:ext cx="0" cy="3048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1981200" y="4191000"/>
              <a:ext cx="445956" cy="2616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100" b="1" dirty="0" err="1" smtClean="0"/>
                <a:t>ano</a:t>
              </a:r>
              <a:endParaRPr lang="cs-CZ" sz="1100" b="1" dirty="0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895600" y="3505200"/>
              <a:ext cx="357790" cy="26161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100" b="1" dirty="0" smtClean="0"/>
                <a:t>ne</a:t>
              </a:r>
              <a:endParaRPr lang="cs-CZ" sz="1100" b="1" dirty="0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914400" y="1905000"/>
              <a:ext cx="1962150" cy="39052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a = 1</a:t>
              </a:r>
              <a:endParaRPr lang="cs-CZ" sz="1400"/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914400" y="2590800"/>
              <a:ext cx="1962150" cy="39052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f = 1</a:t>
              </a:r>
              <a:endParaRPr lang="cs-CZ" sz="1400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990600" y="4648200"/>
              <a:ext cx="1962150" cy="39052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f = f </a:t>
              </a:r>
              <a:r>
                <a:rPr lang="en-US" sz="1400">
                  <a:cs typeface="Tahoma" pitchFamily="34" charset="0"/>
                </a:rPr>
                <a:t>· a</a:t>
              </a:r>
              <a:endParaRPr lang="cs-CZ" sz="1400"/>
            </a:p>
          </p:txBody>
        </p:sp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990600" y="5410200"/>
              <a:ext cx="1962150" cy="39052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a = </a:t>
              </a:r>
              <a:r>
                <a:rPr lang="en-US" sz="1400">
                  <a:cs typeface="Tahoma" pitchFamily="34" charset="0"/>
                </a:rPr>
                <a:t>a + 1</a:t>
              </a:r>
              <a:endParaRPr lang="cs-CZ" sz="1400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304800" y="6096000"/>
              <a:ext cx="1600200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04800" y="3810000"/>
              <a:ext cx="0" cy="2286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1905000" y="2286000"/>
              <a:ext cx="0" cy="3048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905000" y="2971800"/>
              <a:ext cx="0" cy="381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1905000" y="5029200"/>
              <a:ext cx="0" cy="3810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>
              <a:off x="1244600" y="620713"/>
              <a:ext cx="1371600" cy="457200"/>
            </a:xfrm>
            <a:prstGeom prst="flowChartTerminator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/>
                <a:t>START</a:t>
              </a:r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>
              <a:off x="3429000" y="4343400"/>
              <a:ext cx="1371600" cy="457200"/>
            </a:xfrm>
            <a:prstGeom prst="flowChartTerminator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STOP</a:t>
              </a: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1905000" y="1600200"/>
              <a:ext cx="0" cy="30480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 sz="1400"/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 rot="16200000">
              <a:off x="-647700" y="1987034"/>
              <a:ext cx="2057400" cy="3693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 dirty="0">
                  <a:latin typeface="Verdana" pitchFamily="34" charset="0"/>
                </a:rPr>
                <a:t>Flowchart</a:t>
              </a:r>
            </a:p>
          </p:txBody>
        </p:sp>
        <p:sp>
          <p:nvSpPr>
            <p:cNvPr id="29" name="AutoShape 28"/>
            <p:cNvSpPr>
              <a:spLocks noChangeArrowheads="1"/>
            </p:cNvSpPr>
            <p:nvPr/>
          </p:nvSpPr>
          <p:spPr bwMode="auto">
            <a:xfrm flipH="1" flipV="1">
              <a:off x="3352800" y="2209800"/>
              <a:ext cx="1219200" cy="68580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389129270 h 21600"/>
                <a:gd name="T4" fmla="*/ 395086445 w 21600"/>
                <a:gd name="T5" fmla="*/ 691329263 h 21600"/>
                <a:gd name="T6" fmla="*/ 2147483647 w 21600"/>
                <a:gd name="T7" fmla="*/ 19456412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3930 h 21600"/>
                <a:gd name="T14" fmla="*/ 19185 w 21600"/>
                <a:gd name="T15" fmla="*/ 82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4768" y="0"/>
                  </a:lnTo>
                  <a:lnTo>
                    <a:pt x="14768" y="3930"/>
                  </a:lnTo>
                  <a:lnTo>
                    <a:pt x="12427" y="3930"/>
                  </a:lnTo>
                  <a:cubicBezTo>
                    <a:pt x="5564" y="3930"/>
                    <a:pt x="0" y="7614"/>
                    <a:pt x="0" y="12158"/>
                  </a:cubicBezTo>
                  <a:lnTo>
                    <a:pt x="0" y="21600"/>
                  </a:lnTo>
                  <a:lnTo>
                    <a:pt x="4393" y="21600"/>
                  </a:lnTo>
                  <a:lnTo>
                    <a:pt x="4393" y="12158"/>
                  </a:lnTo>
                  <a:cubicBezTo>
                    <a:pt x="4393" y="9988"/>
                    <a:pt x="7990" y="8228"/>
                    <a:pt x="12427" y="8228"/>
                  </a:cubicBezTo>
                  <a:lnTo>
                    <a:pt x="14768" y="8228"/>
                  </a:lnTo>
                  <a:lnTo>
                    <a:pt x="14768" y="12158"/>
                  </a:lnTo>
                  <a:lnTo>
                    <a:pt x="21600" y="60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 sz="140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933450" y="1176338"/>
              <a:ext cx="1962150" cy="390525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sz="1400" dirty="0"/>
                <a:t>Zadej hodnotu h</a:t>
              </a:r>
            </a:p>
          </p:txBody>
        </p:sp>
      </p:grp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3635896" y="949325"/>
            <a:ext cx="3657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30000"/>
              </a:spcAft>
            </a:pPr>
            <a:r>
              <a:rPr lang="en-US" sz="1600" b="1" dirty="0" err="1" smtClean="0"/>
              <a:t>Úloha</a:t>
            </a:r>
            <a:endParaRPr lang="en-US" sz="16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95288" y="1268413"/>
            <a:ext cx="8424862" cy="441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Calibri" pitchFamily="34" charset="0"/>
              </a:rPr>
              <a:t>Jazyk </a:t>
            </a:r>
            <a:r>
              <a:rPr lang="cs-CZ" b="1" dirty="0" err="1">
                <a:latin typeface="Calibri" pitchFamily="34" charset="0"/>
              </a:rPr>
              <a:t>Visual</a:t>
            </a:r>
            <a:r>
              <a:rPr lang="cs-CZ" b="1" dirty="0">
                <a:latin typeface="Calibri" pitchFamily="34" charset="0"/>
              </a:rPr>
              <a:t> Basic a jeho </a:t>
            </a:r>
            <a:r>
              <a:rPr lang="cs-CZ" b="1" dirty="0" smtClean="0">
                <a:latin typeface="Calibri" pitchFamily="34" charset="0"/>
              </a:rPr>
              <a:t>použití</a:t>
            </a:r>
            <a:endParaRPr lang="cs-CZ" b="1" dirty="0">
              <a:latin typeface="Calibri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Calibri" pitchFamily="34" charset="0"/>
              </a:rPr>
              <a:t>Standardní prostředí pro vývoj projektů ve VB</a:t>
            </a: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Calibri" pitchFamily="34" charset="0"/>
              </a:rPr>
              <a:t>Deklarace a reprezentace dat</a:t>
            </a: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Calibri" pitchFamily="34" charset="0"/>
              </a:rPr>
              <a:t>Základní struktury pro řízení běhu </a:t>
            </a:r>
            <a:r>
              <a:rPr lang="cs-CZ" b="1" dirty="0" smtClean="0">
                <a:latin typeface="Calibri" pitchFamily="34" charset="0"/>
              </a:rPr>
              <a:t>aplikace – příkazy</a:t>
            </a:r>
            <a:endParaRPr lang="cs-CZ" b="1" dirty="0">
              <a:latin typeface="Calibri" pitchFamily="34" charset="0"/>
            </a:endParaRP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Calibri" pitchFamily="34" charset="0"/>
              </a:rPr>
              <a:t>Rozšíření možností nástroje MS Excel</a:t>
            </a: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Calibri" pitchFamily="34" charset="0"/>
              </a:rPr>
              <a:t>Využití vzorců, prvků formulářů, maker, analytických nástrojů pro zpracování dat</a:t>
            </a: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b="1" dirty="0">
                <a:latin typeface="Calibri" pitchFamily="34" charset="0"/>
              </a:rPr>
              <a:t>Objektové nástroje – struktura objektů, kontejnery a kolekce</a:t>
            </a:r>
          </a:p>
          <a:p>
            <a:pPr marL="342900" indent="-342900" eaLnBrk="1" hangingPunct="1">
              <a:spcBef>
                <a:spcPts val="1800"/>
              </a:spcBef>
              <a:buFont typeface="+mj-lt"/>
              <a:buAutoNum type="arabicPeriod"/>
            </a:pPr>
            <a:r>
              <a:rPr lang="en-US" sz="1600" dirty="0" smtClean="0">
                <a:latin typeface="Calibri" pitchFamily="34" charset="0"/>
              </a:rPr>
              <a:t>O</a:t>
            </a:r>
            <a:r>
              <a:rPr lang="cs-CZ" sz="1600" dirty="0" err="1" smtClean="0">
                <a:latin typeface="Calibri" pitchFamily="34" charset="0"/>
              </a:rPr>
              <a:t>bjektové</a:t>
            </a:r>
            <a:r>
              <a:rPr lang="cs-CZ" sz="1600" dirty="0" smtClean="0">
                <a:latin typeface="Calibri" pitchFamily="34" charset="0"/>
              </a:rPr>
              <a:t> modely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</a:rPr>
              <a:t>aplikac</a:t>
            </a:r>
            <a:r>
              <a:rPr lang="cs-CZ" sz="1600" dirty="0" smtClean="0">
                <a:latin typeface="Calibri" pitchFamily="34" charset="0"/>
              </a:rPr>
              <a:t>í </a:t>
            </a:r>
            <a:r>
              <a:rPr lang="pl-PL" sz="1600" dirty="0" smtClean="0">
                <a:latin typeface="Calibri" pitchFamily="34" charset="0"/>
              </a:rPr>
              <a:t>– </a:t>
            </a:r>
            <a:r>
              <a:rPr lang="pl-PL" sz="1600" dirty="0">
                <a:latin typeface="Calibri" pitchFamily="34" charset="0"/>
              </a:rPr>
              <a:t>struktura objektů, kontejnery a kolekce</a:t>
            </a:r>
          </a:p>
          <a:p>
            <a:pPr marL="342900" indent="-342900" eaLnBrk="1" hangingPunct="1">
              <a:spcBef>
                <a:spcPts val="1800"/>
              </a:spcBef>
              <a:buFont typeface="+mj-lt"/>
              <a:buAutoNum type="arabicPeriod"/>
            </a:pPr>
            <a:r>
              <a:rPr lang="cs-CZ" sz="1600" dirty="0" smtClean="0">
                <a:latin typeface="Calibri" pitchFamily="34" charset="0"/>
              </a:rPr>
              <a:t>Vytváření </a:t>
            </a:r>
            <a:r>
              <a:rPr lang="cs-CZ" sz="1600" dirty="0">
                <a:latin typeface="Calibri" pitchFamily="34" charset="0"/>
              </a:rPr>
              <a:t>vlastních aplikací, spolupráce s jinými aplikacemi MS Office</a:t>
            </a: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Calibri" pitchFamily="34" charset="0"/>
              </a:rPr>
              <a:t>Pokročilé metody pro práci s datovými sklady, aplikace pro zpracování rozsáhlých dat</a:t>
            </a: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Calibri" pitchFamily="34" charset="0"/>
              </a:rPr>
              <a:t>Rozšíření možností produktu MS Word pomocí jazyka VB</a:t>
            </a:r>
          </a:p>
          <a:p>
            <a:pPr marL="342900" indent="-342900" eaLnBrk="1" hangingPunct="1">
              <a:spcBef>
                <a:spcPts val="600"/>
              </a:spcBef>
              <a:buFont typeface="+mj-lt"/>
              <a:buAutoNum type="arabicPeriod"/>
            </a:pPr>
            <a:r>
              <a:rPr lang="cs-CZ" sz="1600" dirty="0">
                <a:latin typeface="Calibri" pitchFamily="34" charset="0"/>
              </a:rPr>
              <a:t>Rozšíření možností produktu </a:t>
            </a:r>
            <a:r>
              <a:rPr lang="cs-CZ" sz="1600" dirty="0" err="1">
                <a:latin typeface="Calibri" pitchFamily="34" charset="0"/>
              </a:rPr>
              <a:t>AutoCAD</a:t>
            </a:r>
            <a:r>
              <a:rPr lang="cs-CZ" sz="1600" dirty="0">
                <a:latin typeface="Calibri" pitchFamily="34" charset="0"/>
              </a:rPr>
              <a:t> pomocí jazyka </a:t>
            </a:r>
            <a:r>
              <a:rPr lang="cs-CZ" sz="1600" dirty="0" smtClean="0">
                <a:latin typeface="Calibri" pitchFamily="34" charset="0"/>
              </a:rPr>
              <a:t>VB</a:t>
            </a:r>
            <a:endParaRPr lang="cs-CZ" sz="1600" dirty="0"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Obsahové celky předmětu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8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 – algoritmus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Aplikace v prostředí MS Excel</a:t>
            </a:r>
            <a:endParaRPr lang="cs-CZ" sz="2400" b="1" dirty="0">
              <a:latin typeface="Calibri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20"/>
          <a:stretch/>
        </p:blipFill>
        <p:spPr bwMode="auto">
          <a:xfrm>
            <a:off x="250825" y="1125539"/>
            <a:ext cx="8496300" cy="468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6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CU01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Informatika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II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	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</a:t>
            </a:r>
            <a:r>
              <a:rPr lang="cs-CZ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áklady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algoritmizace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4099" name="TextovéPole 10"/>
          <p:cNvSpPr txBox="1">
            <a:spLocks noChangeArrowheads="1"/>
          </p:cNvSpPr>
          <p:nvPr/>
        </p:nvSpPr>
        <p:spPr bwMode="auto">
          <a:xfrm>
            <a:off x="385366" y="1368058"/>
            <a:ext cx="8424862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Získání hodnot </a:t>
            </a:r>
            <a:r>
              <a:rPr lang="cs-CZ" dirty="0">
                <a:latin typeface="Calibri" pitchFamily="34" charset="0"/>
              </a:rPr>
              <a:t>parametrů jednotlivých členů rovnice (</a:t>
            </a:r>
            <a:r>
              <a:rPr lang="cs-CZ" dirty="0" smtClean="0">
                <a:latin typeface="Calibri" pitchFamily="34" charset="0"/>
              </a:rPr>
              <a:t>Ax</a:t>
            </a:r>
            <a:r>
              <a:rPr lang="cs-CZ" baseline="30000" dirty="0" smtClean="0">
                <a:latin typeface="Calibri" pitchFamily="34" charset="0"/>
              </a:rPr>
              <a:t>2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dirty="0">
                <a:latin typeface="Calibri" pitchFamily="34" charset="0"/>
              </a:rPr>
              <a:t>+ </a:t>
            </a:r>
            <a:r>
              <a:rPr lang="cs-CZ" dirty="0" err="1">
                <a:latin typeface="Calibri" pitchFamily="34" charset="0"/>
              </a:rPr>
              <a:t>Bx</a:t>
            </a:r>
            <a:r>
              <a:rPr lang="cs-CZ" dirty="0">
                <a:latin typeface="Calibri" pitchFamily="34" charset="0"/>
              </a:rPr>
              <a:t> + C = 0)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Načtení, uložení do paměti, kontrola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Výpočet diskriminantu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B^2 – 4*A*C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Posouzení diskriminantu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D </a:t>
            </a:r>
            <a:r>
              <a:rPr lang="cs-CZ" dirty="0">
                <a:latin typeface="Calibri" pitchFamily="34" charset="0"/>
              </a:rPr>
              <a:t>&gt; 0, D=0, D &lt; 0</a:t>
            </a:r>
          </a:p>
          <a:p>
            <a:pPr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Řešení rovnice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latin typeface="Calibri" pitchFamily="34" charset="0"/>
              </a:rPr>
              <a:t>Reálné </a:t>
            </a:r>
            <a:r>
              <a:rPr lang="cs-CZ" dirty="0">
                <a:latin typeface="Calibri" pitchFamily="34" charset="0"/>
              </a:rPr>
              <a:t>řešení 2 kořeny, 1 kořen</a:t>
            </a:r>
          </a:p>
          <a:p>
            <a:pPr lvl="1" eaLnBrk="1" hangingPunct="1">
              <a:spcBef>
                <a:spcPts val="600"/>
              </a:spcBef>
              <a:buFont typeface="Arial" charset="0"/>
              <a:buChar char="•"/>
            </a:pPr>
            <a:r>
              <a:rPr lang="cs-CZ" dirty="0">
                <a:latin typeface="Calibri" pitchFamily="34" charset="0"/>
              </a:rPr>
              <a:t>Komplexní </a:t>
            </a:r>
            <a:r>
              <a:rPr lang="cs-CZ" dirty="0" smtClean="0">
                <a:latin typeface="Calibri" pitchFamily="34" charset="0"/>
              </a:rPr>
              <a:t>řešení</a:t>
            </a:r>
            <a:endParaRPr lang="cs-CZ" dirty="0">
              <a:latin typeface="Calibri" pitchFamily="34" charset="0"/>
            </a:endParaRPr>
          </a:p>
        </p:txBody>
      </p:sp>
      <p:sp>
        <p:nvSpPr>
          <p:cNvPr id="4100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sz="2400" b="1" dirty="0" smtClean="0">
                <a:latin typeface="Calibri" pitchFamily="34" charset="0"/>
              </a:rPr>
              <a:t>Vývojový diagram, algoritmus, program</a:t>
            </a:r>
            <a:endParaRPr lang="cs-CZ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6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CU01-3-esf</Template>
  <TotalTime>3286</TotalTime>
  <Words>973</Words>
  <Application>Microsoft Office PowerPoint</Application>
  <PresentationFormat>Předvádění na obrazovce (4:3)</PresentationFormat>
  <Paragraphs>225</Paragraphs>
  <Slides>18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Courier New</vt:lpstr>
      <vt:lpstr>Symbol</vt:lpstr>
      <vt:lpstr>Tahoma</vt:lpstr>
      <vt:lpstr>Verdana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Pás karet – Vývojář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VUT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CU01</dc:title>
  <dc:creator>Macur;Menšík</dc:creator>
  <cp:lastModifiedBy>Menšík Miroslav (2080)</cp:lastModifiedBy>
  <cp:revision>206</cp:revision>
  <dcterms:created xsi:type="dcterms:W3CDTF">2008-10-04T15:47:22Z</dcterms:created>
  <dcterms:modified xsi:type="dcterms:W3CDTF">2019-02-04T08:59:07Z</dcterms:modified>
</cp:coreProperties>
</file>