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3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24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7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6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66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77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8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82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10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9ECB-B709-4171-96F4-329E3EBAA101}" type="datetimeFigureOut">
              <a:rPr lang="cs-CZ" smtClean="0"/>
              <a:t>11.10.2013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B55B-4C7D-4932-BA74-49AE7476F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7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Wifi</a:t>
            </a:r>
            <a:r>
              <a:rPr lang="cs-CZ" dirty="0" smtClean="0"/>
              <a:t> a bezpečnost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IEEE 802.11i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3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Zabezpečení síťové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 smtClean="0"/>
              <a:t>Zabezpečení je postaveno na:</a:t>
            </a:r>
          </a:p>
          <a:p>
            <a:r>
              <a:rPr lang="cs-CZ" b="1" dirty="0" smtClean="0"/>
              <a:t>Autentizaci</a:t>
            </a:r>
          </a:p>
          <a:p>
            <a:r>
              <a:rPr lang="cs-CZ" b="1" dirty="0" smtClean="0"/>
              <a:t>Šifrování</a:t>
            </a:r>
          </a:p>
          <a:p>
            <a:r>
              <a:rPr lang="cs-CZ" b="1" dirty="0" smtClean="0"/>
              <a:t>Kontrole integrity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WEP – </a:t>
            </a:r>
            <a:r>
              <a:rPr lang="cs-CZ" dirty="0" err="1" smtClean="0"/>
              <a:t>Wired</a:t>
            </a:r>
            <a:r>
              <a:rPr lang="cs-CZ" dirty="0" smtClean="0"/>
              <a:t> </a:t>
            </a:r>
            <a:r>
              <a:rPr lang="cs-CZ" dirty="0" err="1" smtClean="0"/>
              <a:t>Equivalent</a:t>
            </a:r>
            <a:r>
              <a:rPr lang="cs-CZ" dirty="0" smtClean="0"/>
              <a:t> </a:t>
            </a:r>
            <a:r>
              <a:rPr lang="cs-CZ" dirty="0" err="1" smtClean="0"/>
              <a:t>Privacy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Autentizace</a:t>
            </a:r>
          </a:p>
          <a:p>
            <a:pPr lvl="1"/>
            <a:r>
              <a:rPr lang="cs-CZ" sz="1600" dirty="0" smtClean="0"/>
              <a:t>jednostranná autentizace – uživatel nemá jistotu, že se připojuje k autorizovanému přístupovému bodu</a:t>
            </a:r>
          </a:p>
          <a:p>
            <a:pPr lvl="1"/>
            <a:r>
              <a:rPr lang="cs-CZ" sz="1600" dirty="0" smtClean="0"/>
              <a:t>klíč podporuje jen autentizaci zařízení, nikoli uživatele – krádež zařízení znamená krádež klíče (po zlomení klíče je třeba klíče překonfigurovat na všech zařízeních)</a:t>
            </a:r>
          </a:p>
          <a:p>
            <a:pPr lvl="1"/>
            <a:r>
              <a:rPr lang="cs-CZ" sz="1600" dirty="0" smtClean="0"/>
              <a:t>autentizace </a:t>
            </a:r>
            <a:r>
              <a:rPr lang="cs-CZ" sz="1600" b="1" dirty="0" smtClean="0"/>
              <a:t>sdíleným</a:t>
            </a:r>
            <a:r>
              <a:rPr lang="cs-CZ" sz="1600" dirty="0" smtClean="0"/>
              <a:t> klíčem – možnost odchycení a zlomení klíče (výzva – odpověď mezi klientem a AP se posílají v otevřené formě); nulová autentizace je paradoxně z hlediska bezpečnosti u WEP lepší variantou</a:t>
            </a:r>
          </a:p>
          <a:p>
            <a:r>
              <a:rPr lang="cs-CZ" sz="2000" b="1" dirty="0" smtClean="0"/>
              <a:t>Šifrování</a:t>
            </a:r>
          </a:p>
          <a:p>
            <a:pPr lvl="1"/>
            <a:r>
              <a:rPr lang="cs-CZ" sz="1600" dirty="0" smtClean="0"/>
              <a:t>linkové </a:t>
            </a:r>
            <a:r>
              <a:rPr lang="cs-CZ" sz="1600" dirty="0"/>
              <a:t>vrstvě, </a:t>
            </a:r>
            <a:r>
              <a:rPr lang="cs-CZ" sz="1600" dirty="0" smtClean="0"/>
              <a:t>šifruje </a:t>
            </a:r>
            <a:r>
              <a:rPr lang="cs-CZ" sz="1600" dirty="0"/>
              <a:t>přenášené rámce pomocí proudové šifry RC4</a:t>
            </a:r>
            <a:endParaRPr lang="cs-CZ" sz="1600" b="1" dirty="0" smtClean="0"/>
          </a:p>
          <a:p>
            <a:pPr lvl="1"/>
            <a:r>
              <a:rPr lang="cs-CZ" sz="1600" dirty="0" smtClean="0"/>
              <a:t>stejný klíč na všech zařízeních v téže </a:t>
            </a:r>
            <a:r>
              <a:rPr lang="cs-CZ" sz="1600" dirty="0" err="1" smtClean="0"/>
              <a:t>WiFi</a:t>
            </a:r>
            <a:r>
              <a:rPr lang="cs-CZ" sz="1600" dirty="0" smtClean="0"/>
              <a:t> – sdílený klíč</a:t>
            </a:r>
          </a:p>
          <a:p>
            <a:pPr lvl="1"/>
            <a:r>
              <a:rPr lang="cs-CZ" sz="1600" dirty="0" smtClean="0"/>
              <a:t>statický a krátký klíč – IV (</a:t>
            </a:r>
            <a:r>
              <a:rPr lang="cs-CZ" sz="1600" dirty="0" err="1" smtClean="0"/>
              <a:t>Initialization</a:t>
            </a:r>
            <a:r>
              <a:rPr lang="cs-CZ" sz="1600" dirty="0" smtClean="0"/>
              <a:t> </a:t>
            </a:r>
            <a:r>
              <a:rPr lang="cs-CZ" sz="1600" dirty="0" err="1" smtClean="0"/>
              <a:t>Vector</a:t>
            </a:r>
            <a:r>
              <a:rPr lang="cs-CZ" sz="1600" dirty="0" smtClean="0"/>
              <a:t>) o 24 bitech se sice mění s každým paketem, ale v reálném čase se opakuje; slabý šifrovací mechanismus RC4</a:t>
            </a:r>
          </a:p>
          <a:p>
            <a:pPr lvl="1"/>
            <a:r>
              <a:rPr lang="cs-CZ" sz="1600" dirty="0" smtClean="0"/>
              <a:t>40bitový klíč + 24bitový inicializační vektor </a:t>
            </a:r>
            <a:r>
              <a:rPr lang="en-US" sz="1600" dirty="0" smtClean="0"/>
              <a:t>= </a:t>
            </a:r>
            <a:r>
              <a:rPr lang="cs-CZ" sz="1600" dirty="0" smtClean="0"/>
              <a:t>64bitový RC4 klíč</a:t>
            </a:r>
          </a:p>
          <a:p>
            <a:pPr lvl="1"/>
            <a:r>
              <a:rPr lang="cs-CZ" sz="1600" dirty="0" smtClean="0"/>
              <a:t>problém s distribucí klíčů – manuální distribuce a změny WEP klíčů v rozsáhlých sítích jsou nemožné (WEP nepodporuje automatickou změnu klíčů)</a:t>
            </a:r>
          </a:p>
          <a:p>
            <a:pPr fontAlgn="base"/>
            <a:r>
              <a:rPr lang="cs-CZ" sz="2000" b="1" dirty="0"/>
              <a:t>Integrita </a:t>
            </a:r>
            <a:r>
              <a:rPr lang="cs-CZ" sz="2000" b="1" dirty="0" smtClean="0"/>
              <a:t>dat</a:t>
            </a:r>
            <a:endParaRPr lang="cs-CZ" sz="2000" dirty="0"/>
          </a:p>
          <a:p>
            <a:pPr lvl="1" fontAlgn="base"/>
            <a:r>
              <a:rPr lang="cs-CZ" sz="1600" b="1" dirty="0"/>
              <a:t>ICV</a:t>
            </a:r>
            <a:r>
              <a:rPr lang="cs-CZ" sz="1600" dirty="0"/>
              <a:t> (Integrity </a:t>
            </a:r>
            <a:r>
              <a:rPr lang="cs-CZ" sz="1600" dirty="0" err="1"/>
              <a:t>Check</a:t>
            </a:r>
            <a:r>
              <a:rPr lang="cs-CZ" sz="1600" dirty="0"/>
              <a:t> </a:t>
            </a:r>
            <a:r>
              <a:rPr lang="cs-CZ" sz="1600" dirty="0" err="1"/>
              <a:t>Value</a:t>
            </a:r>
            <a:r>
              <a:rPr lang="cs-CZ" sz="1600" dirty="0"/>
              <a:t>) nechrání data před útokem man-in-</a:t>
            </a:r>
            <a:r>
              <a:rPr lang="cs-CZ" sz="1600" dirty="0" err="1"/>
              <a:t>the</a:t>
            </a:r>
            <a:r>
              <a:rPr lang="cs-CZ" sz="1600" dirty="0"/>
              <a:t>-</a:t>
            </a:r>
            <a:r>
              <a:rPr lang="cs-CZ" sz="1600" dirty="0" err="1"/>
              <a:t>middle</a:t>
            </a:r>
            <a:r>
              <a:rPr lang="cs-CZ" sz="1600" dirty="0"/>
              <a:t> – nedostatečný lineární kód (CRC-32</a:t>
            </a:r>
            <a:r>
              <a:rPr lang="cs-CZ" sz="1600" dirty="0" smtClean="0"/>
              <a:t>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194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802.1x </a:t>
            </a:r>
            <a:r>
              <a:rPr lang="cs-CZ" dirty="0"/>
              <a:t>a metody </a:t>
            </a:r>
            <a:r>
              <a:rPr lang="cs-CZ" dirty="0" smtClean="0"/>
              <a:t>EAP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IEEE 802.1× (Port Based Network Access Control)</a:t>
            </a:r>
            <a:endParaRPr lang="cs-CZ" dirty="0" smtClean="0"/>
          </a:p>
          <a:p>
            <a:r>
              <a:rPr lang="cs-CZ" dirty="0"/>
              <a:t>Protokol 802.1× má za cíl blokovat přístup k </a:t>
            </a:r>
            <a:r>
              <a:rPr lang="cs-CZ" dirty="0" err="1"/>
              <a:t>WiFi</a:t>
            </a:r>
            <a:r>
              <a:rPr lang="cs-CZ" dirty="0"/>
              <a:t> pro neoprávněné uživatele </a:t>
            </a:r>
            <a:endParaRPr lang="cs-CZ" dirty="0" smtClean="0"/>
          </a:p>
          <a:p>
            <a:pPr lvl="1"/>
            <a:r>
              <a:rPr lang="cs-CZ" dirty="0" smtClean="0"/>
              <a:t>vzájemnou autentizací</a:t>
            </a:r>
          </a:p>
          <a:p>
            <a:r>
              <a:rPr lang="cs-CZ" dirty="0"/>
              <a:t>Úkolem 802.1× je v rámci řízení přístupu autentizace uživatelů a management </a:t>
            </a:r>
            <a:r>
              <a:rPr lang="cs-CZ" dirty="0" smtClean="0"/>
              <a:t>klíčů</a:t>
            </a:r>
          </a:p>
          <a:p>
            <a:pPr lvl="1"/>
            <a:r>
              <a:rPr lang="cs-CZ" dirty="0"/>
              <a:t>nikoli utajení </a:t>
            </a:r>
            <a:r>
              <a:rPr lang="cs-CZ" dirty="0" smtClean="0"/>
              <a:t>dat</a:t>
            </a:r>
          </a:p>
          <a:p>
            <a:r>
              <a:rPr lang="cs-CZ" dirty="0"/>
              <a:t>Autentizaci lze provádět prostřednictvím </a:t>
            </a:r>
            <a:r>
              <a:rPr lang="cs-CZ" dirty="0" smtClean="0"/>
              <a:t>mnoha metod</a:t>
            </a:r>
          </a:p>
          <a:p>
            <a:pPr lvl="1"/>
            <a:r>
              <a:rPr lang="cs-CZ" b="1" dirty="0" smtClean="0"/>
              <a:t>EAP</a:t>
            </a:r>
            <a:r>
              <a:rPr lang="cs-CZ" dirty="0" smtClean="0"/>
              <a:t>(</a:t>
            </a:r>
            <a:r>
              <a:rPr lang="cs-CZ" dirty="0" err="1" smtClean="0"/>
              <a:t>Extensible</a:t>
            </a:r>
            <a:r>
              <a:rPr lang="cs-CZ" dirty="0" smtClean="0"/>
              <a:t> </a:t>
            </a:r>
            <a:r>
              <a:rPr lang="cs-CZ" dirty="0" err="1"/>
              <a:t>Authentication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; RFC 3478), </a:t>
            </a:r>
            <a:endParaRPr lang="cs-CZ" dirty="0" smtClean="0"/>
          </a:p>
          <a:p>
            <a:pPr lvl="1"/>
            <a:r>
              <a:rPr lang="cs-CZ" b="1" dirty="0" smtClean="0"/>
              <a:t>EAP-TTLS</a:t>
            </a:r>
            <a:r>
              <a:rPr lang="cs-CZ" dirty="0"/>
              <a:t> (</a:t>
            </a:r>
            <a:r>
              <a:rPr lang="cs-CZ" dirty="0" err="1"/>
              <a:t>Tunneled</a:t>
            </a:r>
            <a:r>
              <a:rPr lang="cs-CZ" dirty="0"/>
              <a:t> Transport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b="1" dirty="0" smtClean="0"/>
              <a:t>PEAP</a:t>
            </a:r>
            <a:r>
              <a:rPr lang="cs-CZ" b="1" dirty="0"/>
              <a:t> </a:t>
            </a:r>
            <a:r>
              <a:rPr lang="cs-CZ" dirty="0"/>
              <a:t>(</a:t>
            </a:r>
            <a:r>
              <a:rPr lang="cs-CZ" dirty="0" err="1"/>
              <a:t>Protected</a:t>
            </a:r>
            <a:r>
              <a:rPr lang="cs-CZ" dirty="0"/>
              <a:t> EAP), s různou úrovní bezpečnosti (prostřednictvím hesel nebo digitálních certifikátů)</a:t>
            </a:r>
          </a:p>
        </p:txBody>
      </p:sp>
    </p:spTree>
    <p:extLst>
      <p:ext uri="{BB962C8B-B14F-4D97-AF65-F5344CB8AC3E}">
        <p14:creationId xmlns:p14="http://schemas.microsoft.com/office/powerpoint/2010/main" val="42360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WPA – </a:t>
            </a:r>
            <a:r>
              <a:rPr lang="cs-CZ" dirty="0" err="1" smtClean="0"/>
              <a:t>WiFi</a:t>
            </a:r>
            <a:r>
              <a:rPr lang="cs-CZ" dirty="0" smtClean="0"/>
              <a:t> </a:t>
            </a:r>
            <a:r>
              <a:rPr lang="cs-CZ" dirty="0" err="1"/>
              <a:t>Protected</a:t>
            </a:r>
            <a:r>
              <a:rPr lang="cs-CZ" dirty="0"/>
              <a:t> </a:t>
            </a:r>
            <a:r>
              <a:rPr lang="cs-CZ" dirty="0" smtClean="0"/>
              <a:t>Access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3. </a:t>
            </a:r>
            <a:r>
              <a:rPr lang="cs-CZ" dirty="0" smtClean="0"/>
              <a:t>pracovní návrh </a:t>
            </a:r>
            <a:r>
              <a:rPr lang="cs-CZ" dirty="0"/>
              <a:t>standardu IEEE 802.11i</a:t>
            </a:r>
            <a:endParaRPr lang="cs-CZ" dirty="0" smtClean="0"/>
          </a:p>
          <a:p>
            <a:r>
              <a:rPr lang="cs-CZ" dirty="0" smtClean="0"/>
              <a:t>autentizaci </a:t>
            </a:r>
            <a:r>
              <a:rPr lang="cs-CZ" dirty="0"/>
              <a:t>a management klíčů WPA používá </a:t>
            </a:r>
            <a:r>
              <a:rPr lang="cs-CZ" dirty="0" smtClean="0"/>
              <a:t>802.1x</a:t>
            </a:r>
          </a:p>
          <a:p>
            <a:r>
              <a:rPr lang="cs-CZ" dirty="0"/>
              <a:t>pro kontrolu integrity zpráv se zavádí nový mechanismus </a:t>
            </a:r>
            <a:r>
              <a:rPr lang="cs-CZ" b="1" dirty="0"/>
              <a:t>MIC</a:t>
            </a:r>
            <a:r>
              <a:rPr lang="cs-CZ" dirty="0"/>
              <a:t> (</a:t>
            </a:r>
            <a:r>
              <a:rPr lang="cs-CZ" dirty="0" err="1"/>
              <a:t>Message</a:t>
            </a:r>
            <a:r>
              <a:rPr lang="cs-CZ" dirty="0"/>
              <a:t>-Integrity </a:t>
            </a:r>
            <a:r>
              <a:rPr lang="cs-CZ" dirty="0" err="1"/>
              <a:t>Check</a:t>
            </a:r>
            <a:r>
              <a:rPr lang="cs-CZ" dirty="0"/>
              <a:t>) </a:t>
            </a:r>
            <a:endParaRPr lang="cs-CZ" dirty="0" smtClean="0"/>
          </a:p>
          <a:p>
            <a:r>
              <a:rPr lang="cs-CZ" dirty="0"/>
              <a:t>pro utajení dat nový </a:t>
            </a:r>
            <a:r>
              <a:rPr lang="cs-CZ" dirty="0" smtClean="0"/>
              <a:t>protokol </a:t>
            </a:r>
            <a:r>
              <a:rPr lang="cs-CZ" b="1" dirty="0" smtClean="0"/>
              <a:t>TKIP</a:t>
            </a:r>
            <a:r>
              <a:rPr lang="cs-CZ" dirty="0"/>
              <a:t> (</a:t>
            </a:r>
            <a:r>
              <a:rPr lang="cs-CZ" dirty="0" err="1"/>
              <a:t>Temporal</a:t>
            </a:r>
            <a:r>
              <a:rPr lang="cs-CZ" dirty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/>
              <a:t>Integrity </a:t>
            </a:r>
            <a:r>
              <a:rPr lang="cs-CZ" dirty="0" err="1"/>
              <a:t>Protocol</a:t>
            </a:r>
            <a:r>
              <a:rPr lang="cs-CZ" dirty="0"/>
              <a:t>) </a:t>
            </a:r>
            <a:endParaRPr lang="cs-CZ" dirty="0" smtClean="0"/>
          </a:p>
          <a:p>
            <a:r>
              <a:rPr lang="cs-CZ" dirty="0" smtClean="0"/>
              <a:t>používá 128bitový šifrovací klíč a 48bitový inicializační vektorem</a:t>
            </a:r>
          </a:p>
          <a:p>
            <a:r>
              <a:rPr lang="cs-CZ" dirty="0" smtClean="0"/>
              <a:t>IEEE 802.11i, bezpečnostní doplněk pro všechny bezdrátové LAN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WPA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současné době je již certifikace podle WPA2 povinná, </a:t>
            </a:r>
          </a:p>
          <a:p>
            <a:pPr lvl="1"/>
            <a:r>
              <a:rPr lang="cs-CZ" dirty="0" smtClean="0"/>
              <a:t>všechny certifikované produkty WLAN musí nejvyšší úroveň zabezpečení podporovat. </a:t>
            </a:r>
          </a:p>
          <a:p>
            <a:r>
              <a:rPr lang="cs-CZ" dirty="0" smtClean="0"/>
              <a:t>802.11i/WPA2 charakterizuje </a:t>
            </a:r>
          </a:p>
          <a:p>
            <a:pPr lvl="1"/>
            <a:r>
              <a:rPr lang="cs-CZ" dirty="0" smtClean="0"/>
              <a:t>vzájemná autentizace na základě 802.1x (autentizačním serverem – RADIUS ) nebo na základě PSK</a:t>
            </a:r>
          </a:p>
          <a:p>
            <a:pPr lvl="1"/>
            <a:r>
              <a:rPr lang="cs-CZ" dirty="0" smtClean="0"/>
              <a:t>silné šifrování na bázi AES, volitelně však také RC4 pro zpětnou slučitelnost s WPA (TKIP).</a:t>
            </a:r>
          </a:p>
          <a:p>
            <a:pPr lvl="1"/>
            <a:r>
              <a:rPr lang="cs-CZ" dirty="0" smtClean="0"/>
              <a:t>AES -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Encryption</a:t>
            </a:r>
            <a:r>
              <a:rPr lang="cs-CZ" dirty="0" smtClean="0"/>
              <a:t> Standard je symetrická bloková šifra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3849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200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Wifi a bezpečnost</vt:lpstr>
      <vt:lpstr>Zabezpečení síťové komunikace</vt:lpstr>
      <vt:lpstr>WEP – Wired Equivalent Privacy</vt:lpstr>
      <vt:lpstr>802.1x a metody EAP</vt:lpstr>
      <vt:lpstr>WPA – WiFi Protected Access</vt:lpstr>
      <vt:lpstr>WPA 2</vt:lpstr>
    </vt:vector>
  </TitlesOfParts>
  <Company>VUT 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 a bezpečnost</dc:title>
  <dc:creator>men</dc:creator>
  <cp:lastModifiedBy>men</cp:lastModifiedBy>
  <cp:revision>21</cp:revision>
  <dcterms:created xsi:type="dcterms:W3CDTF">2013-10-10T10:10:20Z</dcterms:created>
  <dcterms:modified xsi:type="dcterms:W3CDTF">2013-10-11T08:57:10Z</dcterms:modified>
</cp:coreProperties>
</file>